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456" r:id="rId1"/>
  </p:sldMasterIdLst>
  <p:notesMasterIdLst>
    <p:notesMasterId r:id="rId22"/>
  </p:notesMasterIdLst>
  <p:sldIdLst>
    <p:sldId id="256" r:id="rId2"/>
    <p:sldId id="257" r:id="rId3"/>
    <p:sldId id="259" r:id="rId4"/>
    <p:sldId id="260" r:id="rId5"/>
    <p:sldId id="261" r:id="rId6"/>
    <p:sldId id="267" r:id="rId7"/>
    <p:sldId id="262" r:id="rId8"/>
    <p:sldId id="263" r:id="rId9"/>
    <p:sldId id="276" r:id="rId10"/>
    <p:sldId id="277" r:id="rId11"/>
    <p:sldId id="258" r:id="rId12"/>
    <p:sldId id="264" r:id="rId13"/>
    <p:sldId id="265" r:id="rId14"/>
    <p:sldId id="269" r:id="rId15"/>
    <p:sldId id="270" r:id="rId16"/>
    <p:sldId id="271" r:id="rId17"/>
    <p:sldId id="273" r:id="rId18"/>
    <p:sldId id="274" r:id="rId19"/>
    <p:sldId id="275" r:id="rId20"/>
    <p:sldId id="272" r:id="rId2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Нет стиля, нет сетки">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4171" autoAdjust="0"/>
  </p:normalViewPr>
  <p:slideViewPr>
    <p:cSldViewPr>
      <p:cViewPr varScale="1">
        <p:scale>
          <a:sx n="51" d="100"/>
          <a:sy n="51" d="100"/>
        </p:scale>
        <p:origin x="1720" y="4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5F2A39A-4A37-47C0-B79A-028C69C71373}" type="datetimeFigureOut">
              <a:rPr lang="ru-RU" smtClean="0"/>
              <a:t>21.01.2024</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2225C8C-C41C-42C4-8443-0AD68309BC58}" type="slidenum">
              <a:rPr lang="ru-RU" smtClean="0"/>
              <a:t>‹#›</a:t>
            </a:fld>
            <a:endParaRPr lang="ru-RU"/>
          </a:p>
        </p:txBody>
      </p:sp>
    </p:spTree>
    <p:extLst>
      <p:ext uri="{BB962C8B-B14F-4D97-AF65-F5344CB8AC3E}">
        <p14:creationId xmlns:p14="http://schemas.microsoft.com/office/powerpoint/2010/main" val="2944235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42225C8C-C41C-42C4-8443-0AD68309BC58}" type="slidenum">
              <a:rPr lang="ru-RU" smtClean="0"/>
              <a:t>3</a:t>
            </a:fld>
            <a:endParaRPr lang="ru-RU"/>
          </a:p>
        </p:txBody>
      </p:sp>
    </p:spTree>
    <p:extLst>
      <p:ext uri="{BB962C8B-B14F-4D97-AF65-F5344CB8AC3E}">
        <p14:creationId xmlns:p14="http://schemas.microsoft.com/office/powerpoint/2010/main" val="35178617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fld id="{42225C8C-C41C-42C4-8443-0AD68309BC58}" type="slidenum">
              <a:rPr lang="ru-RU" smtClean="0"/>
              <a:t>5</a:t>
            </a:fld>
            <a:endParaRPr lang="ru-RU"/>
          </a:p>
        </p:txBody>
      </p:sp>
    </p:spTree>
    <p:extLst>
      <p:ext uri="{BB962C8B-B14F-4D97-AF65-F5344CB8AC3E}">
        <p14:creationId xmlns:p14="http://schemas.microsoft.com/office/powerpoint/2010/main" val="23588362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kk-KZ" dirty="0"/>
              <a:t>Саясатты қазіргідей түсінуге мол үлес қосқан Италияның </a:t>
            </a:r>
            <a:r>
              <a:rPr lang="en-US" dirty="0"/>
              <a:t>XVI</a:t>
            </a:r>
            <a:r>
              <a:rPr lang="kk-KZ" baseline="0" dirty="0"/>
              <a:t> ғ. өмір сүрген ойшылы Никколо Микиавелли болды. Ол саясатты теологиялық (құдайшылдық) түсіндіруден арылтып, саяси ойды қоғамдағы табиғи өмірден туған мәселелрді шешуге бейімдеді. Саяси зерттеулердің өзегі етіп мемлекеттік билікті қойды және оны қолға түсірудің, пайдаланудың неше түрлі әдіс-тәсілдерін көрсетті. Соның арқасында саясаттынуды біздің қазіргідей түсінуімізге жол ашылды.</a:t>
            </a:r>
            <a:endParaRPr lang="ru-RU" dirty="0"/>
          </a:p>
        </p:txBody>
      </p:sp>
      <p:sp>
        <p:nvSpPr>
          <p:cNvPr id="4" name="Номер слайда 3"/>
          <p:cNvSpPr>
            <a:spLocks noGrp="1"/>
          </p:cNvSpPr>
          <p:nvPr>
            <p:ph type="sldNum" sz="quarter" idx="10"/>
          </p:nvPr>
        </p:nvSpPr>
        <p:spPr/>
        <p:txBody>
          <a:bodyPr/>
          <a:lstStyle/>
          <a:p>
            <a:fld id="{42225C8C-C41C-42C4-8443-0AD68309BC58}" type="slidenum">
              <a:rPr lang="ru-RU" smtClean="0"/>
              <a:t>6</a:t>
            </a:fld>
            <a:endParaRPr lang="ru-RU"/>
          </a:p>
        </p:txBody>
      </p:sp>
    </p:spTree>
    <p:extLst>
      <p:ext uri="{BB962C8B-B14F-4D97-AF65-F5344CB8AC3E}">
        <p14:creationId xmlns:p14="http://schemas.microsoft.com/office/powerpoint/2010/main" val="8683366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fld id="{42225C8C-C41C-42C4-8443-0AD68309BC58}" type="slidenum">
              <a:rPr lang="ru-RU" smtClean="0"/>
              <a:t>8</a:t>
            </a:fld>
            <a:endParaRPr lang="ru-RU"/>
          </a:p>
        </p:txBody>
      </p:sp>
    </p:spTree>
    <p:extLst>
      <p:ext uri="{BB962C8B-B14F-4D97-AF65-F5344CB8AC3E}">
        <p14:creationId xmlns:p14="http://schemas.microsoft.com/office/powerpoint/2010/main" val="1505005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a:lnSpc>
                <a:spcPct val="150000"/>
              </a:lnSpc>
            </a:pPr>
            <a:r>
              <a:rPr lang="kk-KZ" sz="1400" kern="1200" dirty="0">
                <a:solidFill>
                  <a:schemeClr val="tx1"/>
                </a:solidFill>
                <a:effectLst/>
                <a:latin typeface="+mn-lt"/>
                <a:ea typeface="+mn-ea"/>
                <a:cs typeface="+mn-cs"/>
              </a:rPr>
              <a:t>Ежелгі грек тілінде саясатты «мемлекет басқару өнері» немесе мемлекеттің аумағы шегінде (ішкі саясат) жəне одан тыс жерде (сыртқы саясат) оның мақсаттарын белгілі бір əдіспен жүзеге асыру дегенді білдіреді. Саясаттың негізгі элементі билік болу себебінде, саясатты саяси билікпен байланыстыру екіншісіне жатады жəне бұл көзқарас бүгінгі күнде біріншісіне қарағанда артығырақ болады. Себебінде, саяси биліктің институттары арқылы өздерінің мүдделерін іске асыратын əртүрлі топтардың əрекеттестерінің өрісі саясат болады деп белгілейміз.</a:t>
            </a:r>
            <a:endParaRPr lang="ru-RU" sz="1400" dirty="0"/>
          </a:p>
        </p:txBody>
      </p:sp>
      <p:sp>
        <p:nvSpPr>
          <p:cNvPr id="4" name="Номер слайда 3"/>
          <p:cNvSpPr>
            <a:spLocks noGrp="1"/>
          </p:cNvSpPr>
          <p:nvPr>
            <p:ph type="sldNum" sz="quarter" idx="10"/>
          </p:nvPr>
        </p:nvSpPr>
        <p:spPr/>
        <p:txBody>
          <a:bodyPr/>
          <a:lstStyle/>
          <a:p>
            <a:fld id="{42225C8C-C41C-42C4-8443-0AD68309BC58}" type="slidenum">
              <a:rPr lang="ru-RU" smtClean="0"/>
              <a:t>11</a:t>
            </a:fld>
            <a:endParaRPr lang="ru-RU"/>
          </a:p>
        </p:txBody>
      </p:sp>
    </p:spTree>
    <p:extLst>
      <p:ext uri="{BB962C8B-B14F-4D97-AF65-F5344CB8AC3E}">
        <p14:creationId xmlns:p14="http://schemas.microsoft.com/office/powerpoint/2010/main" val="1758043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kk-KZ" sz="1200" kern="1200" dirty="0">
                <a:solidFill>
                  <a:schemeClr val="tx1"/>
                </a:solidFill>
                <a:effectLst/>
                <a:latin typeface="+mn-lt"/>
                <a:ea typeface="+mn-ea"/>
                <a:cs typeface="+mn-cs"/>
              </a:rPr>
              <a:t>Қазақстан Республикасы егемендігін алғаннан бастап еліміздің барлық саласы түбегейлі өзгеруде. Осыған байланысты саяси, экономикалық жəне əлеуметтік жүйесі əлемдік өркениет үлгісінде қайта құрылып жатыр. Сонымен қатарласа Қазақстанның жоғарғы оқу орындарында талай реформаларды бастан кешіре отыра көптеген жаңа пəндер орын тауып келеді. Соның ішінде ерекше орын алатын саясаттану ғылымы.</a:t>
            </a:r>
            <a:endParaRPr lang="ru-RU" sz="1200" kern="1200" dirty="0">
              <a:solidFill>
                <a:schemeClr val="tx1"/>
              </a:solidFill>
              <a:effectLst/>
              <a:latin typeface="+mn-lt"/>
              <a:ea typeface="+mn-ea"/>
              <a:cs typeface="+mn-cs"/>
            </a:endParaRPr>
          </a:p>
          <a:p>
            <a:r>
              <a:rPr lang="kk-KZ" sz="1200" kern="1200" dirty="0">
                <a:solidFill>
                  <a:schemeClr val="tx1"/>
                </a:solidFill>
                <a:effectLst/>
                <a:latin typeface="+mn-lt"/>
                <a:ea typeface="+mn-ea"/>
                <a:cs typeface="+mn-cs"/>
              </a:rPr>
              <a:t> </a:t>
            </a:r>
            <a:endParaRPr lang="ru-RU" sz="1200" kern="1200" dirty="0">
              <a:solidFill>
                <a:schemeClr val="tx1"/>
              </a:solidFill>
              <a:effectLst/>
              <a:latin typeface="+mn-lt"/>
              <a:ea typeface="+mn-ea"/>
              <a:cs typeface="+mn-cs"/>
            </a:endParaRPr>
          </a:p>
          <a:p>
            <a:r>
              <a:rPr lang="kk-KZ" sz="1200" kern="1200" dirty="0">
                <a:solidFill>
                  <a:schemeClr val="tx1"/>
                </a:solidFill>
                <a:effectLst/>
                <a:latin typeface="+mn-lt"/>
                <a:ea typeface="+mn-ea"/>
                <a:cs typeface="+mn-cs"/>
              </a:rPr>
              <a:t>Саясат – қоғам, мемлекет жəне əрбір азаматтың тіршілігінің негізі. Əсіресе саясаттың рөлі мен маңызы, қоғамның негізгі құндылықтары мен идеалдарының өзгеріске ұшыраған, өтпелі тарихи кезеңдерінде ерекше мəнге ие болады. Мұндай түбегейлі өзгерістерді жас егемен Қазақстан Республикасы да басынан кешіруде. Қоғамның рухани жəне интеллектуалдық жағынан жаңарып, əлеуметтік жəне гуманитарлық құндылықтарын қайта қарап қалыптастыруда, саясаттану ғылымның өзектілігі даусыз.</a:t>
            </a:r>
            <a:endParaRPr lang="ru-RU" sz="1200" kern="1200" dirty="0">
              <a:solidFill>
                <a:schemeClr val="tx1"/>
              </a:solidFill>
              <a:effectLst/>
              <a:latin typeface="+mn-lt"/>
              <a:ea typeface="+mn-ea"/>
              <a:cs typeface="+mn-cs"/>
            </a:endParaRPr>
          </a:p>
          <a:p>
            <a:r>
              <a:rPr lang="kk-KZ" sz="1200" kern="1200" dirty="0">
                <a:solidFill>
                  <a:schemeClr val="tx1"/>
                </a:solidFill>
                <a:effectLst/>
                <a:latin typeface="+mn-lt"/>
                <a:ea typeface="+mn-ea"/>
                <a:cs typeface="+mn-cs"/>
              </a:rPr>
              <a:t> </a:t>
            </a:r>
            <a:endParaRPr lang="ru-RU" sz="1200" kern="1200" dirty="0">
              <a:solidFill>
                <a:schemeClr val="tx1"/>
              </a:solidFill>
              <a:effectLst/>
              <a:latin typeface="+mn-lt"/>
              <a:ea typeface="+mn-ea"/>
              <a:cs typeface="+mn-cs"/>
            </a:endParaRPr>
          </a:p>
          <a:p>
            <a:r>
              <a:rPr lang="kk-KZ" sz="1200" kern="1200" dirty="0">
                <a:solidFill>
                  <a:schemeClr val="tx1"/>
                </a:solidFill>
                <a:effectLst/>
                <a:latin typeface="+mn-lt"/>
                <a:ea typeface="+mn-ea"/>
                <a:cs typeface="+mn-cs"/>
              </a:rPr>
              <a:t>Қазіргі қоғамның саяси шындығын шынайы түрде ашу саясаттанудың басты мақсаты болып табылады.</a:t>
            </a:r>
            <a:endParaRPr lang="ru-RU" sz="1200" kern="1200" dirty="0">
              <a:solidFill>
                <a:schemeClr val="tx1"/>
              </a:solidFill>
              <a:effectLst/>
              <a:latin typeface="+mn-lt"/>
              <a:ea typeface="+mn-ea"/>
              <a:cs typeface="+mn-cs"/>
            </a:endParaRPr>
          </a:p>
          <a:p>
            <a:r>
              <a:rPr lang="kk-KZ" sz="1200" kern="1200" dirty="0">
                <a:solidFill>
                  <a:schemeClr val="tx1"/>
                </a:solidFill>
                <a:effectLst/>
                <a:latin typeface="+mn-lt"/>
                <a:ea typeface="+mn-ea"/>
                <a:cs typeface="+mn-cs"/>
              </a:rPr>
              <a:t> </a:t>
            </a:r>
            <a:endParaRPr lang="ru-RU" sz="1200" kern="1200" dirty="0">
              <a:solidFill>
                <a:schemeClr val="tx1"/>
              </a:solidFill>
              <a:effectLst/>
              <a:latin typeface="+mn-lt"/>
              <a:ea typeface="+mn-ea"/>
              <a:cs typeface="+mn-cs"/>
            </a:endParaRPr>
          </a:p>
          <a:p>
            <a:r>
              <a:rPr lang="kk-KZ" sz="1200" kern="1200" dirty="0">
                <a:solidFill>
                  <a:schemeClr val="tx1"/>
                </a:solidFill>
                <a:effectLst/>
                <a:latin typeface="+mn-lt"/>
                <a:ea typeface="+mn-ea"/>
                <a:cs typeface="+mn-cs"/>
              </a:rPr>
              <a:t>Саясаттану курсы студенттерге билік, азаматтық қоғам, құқықтық мемлекет, саясат, саяси жүйе түрлері, саяси режимдер, саяси мəдениет, қазіргі қоғамның саяси институттарымен қоғамдық даму мəселелерін түсінуге көмектесуі тиіс.</a:t>
            </a:r>
            <a:endParaRPr lang="ru-RU" sz="1200" kern="1200" dirty="0">
              <a:solidFill>
                <a:schemeClr val="tx1"/>
              </a:solidFill>
              <a:effectLst/>
              <a:latin typeface="+mn-lt"/>
              <a:ea typeface="+mn-ea"/>
              <a:cs typeface="+mn-cs"/>
            </a:endParaRPr>
          </a:p>
          <a:p>
            <a:r>
              <a:rPr lang="kk-KZ" sz="1200" kern="1200" dirty="0">
                <a:solidFill>
                  <a:schemeClr val="tx1"/>
                </a:solidFill>
                <a:effectLst/>
                <a:latin typeface="+mn-lt"/>
                <a:ea typeface="+mn-ea"/>
                <a:cs typeface="+mn-cs"/>
              </a:rPr>
              <a:t> </a:t>
            </a:r>
            <a:endParaRPr lang="ru-RU" sz="1200" kern="1200" dirty="0">
              <a:solidFill>
                <a:schemeClr val="tx1"/>
              </a:solidFill>
              <a:effectLst/>
              <a:latin typeface="+mn-lt"/>
              <a:ea typeface="+mn-ea"/>
              <a:cs typeface="+mn-cs"/>
            </a:endParaRPr>
          </a:p>
          <a:p>
            <a:r>
              <a:rPr lang="kk-KZ" sz="1200" kern="1200" dirty="0">
                <a:solidFill>
                  <a:schemeClr val="tx1"/>
                </a:solidFill>
                <a:effectLst/>
                <a:latin typeface="+mn-lt"/>
                <a:ea typeface="+mn-ea"/>
                <a:cs typeface="+mn-cs"/>
              </a:rPr>
              <a:t>Саясаттанудың бір бөлімі – саяси ойлар студенттерге саясатты белгілі бір тарихи кезеңдердегі жүйелі саяси парадигмаларын анықтауға мүмкіндік береді.</a:t>
            </a:r>
            <a:endParaRPr lang="ru-RU" sz="1200" kern="1200" dirty="0">
              <a:solidFill>
                <a:schemeClr val="tx1"/>
              </a:solidFill>
              <a:effectLst/>
              <a:latin typeface="+mn-lt"/>
              <a:ea typeface="+mn-ea"/>
              <a:cs typeface="+mn-cs"/>
            </a:endParaRPr>
          </a:p>
          <a:p>
            <a:r>
              <a:rPr lang="kk-KZ" sz="1200" kern="1200" dirty="0">
                <a:solidFill>
                  <a:schemeClr val="tx1"/>
                </a:solidFill>
                <a:effectLst/>
                <a:latin typeface="+mn-lt"/>
                <a:ea typeface="+mn-ea"/>
                <a:cs typeface="+mn-cs"/>
              </a:rPr>
              <a:t> </a:t>
            </a:r>
            <a:endParaRPr lang="ru-RU" sz="1200" kern="1200" dirty="0">
              <a:solidFill>
                <a:schemeClr val="tx1"/>
              </a:solidFill>
              <a:effectLst/>
              <a:latin typeface="+mn-lt"/>
              <a:ea typeface="+mn-ea"/>
              <a:cs typeface="+mn-cs"/>
            </a:endParaRPr>
          </a:p>
          <a:p>
            <a:r>
              <a:rPr lang="kk-KZ" sz="1200" kern="1200" dirty="0">
                <a:solidFill>
                  <a:schemeClr val="tx1"/>
                </a:solidFill>
                <a:effectLst/>
                <a:latin typeface="+mn-lt"/>
                <a:ea typeface="+mn-ea"/>
                <a:cs typeface="+mn-cs"/>
              </a:rPr>
              <a:t>Саясаттануды оқып – үйренуші студент кең көлемде білімді ғана емес, сонымен бірге ғылыми талдау əдістерін үйреніп, қоғам мен мемлекетті болашақтағы саяси дамуын болжай алатын, қазіргі саяси құбылыстарға творчестволық талдау – зерттеу жасай білетіндей болуы керек.</a:t>
            </a:r>
            <a:endParaRPr lang="ru-RU" sz="1200" kern="1200" dirty="0">
              <a:solidFill>
                <a:schemeClr val="tx1"/>
              </a:solidFill>
              <a:effectLst/>
              <a:latin typeface="+mn-lt"/>
              <a:ea typeface="+mn-ea"/>
              <a:cs typeface="+mn-cs"/>
            </a:endParaRPr>
          </a:p>
          <a:p>
            <a:r>
              <a:rPr lang="kk-KZ" sz="1200" kern="1200" dirty="0">
                <a:solidFill>
                  <a:schemeClr val="tx1"/>
                </a:solidFill>
                <a:effectLst/>
                <a:latin typeface="+mn-lt"/>
                <a:ea typeface="+mn-ea"/>
                <a:cs typeface="+mn-cs"/>
              </a:rPr>
              <a:t> </a:t>
            </a:r>
            <a:endParaRPr lang="ru-RU" sz="1200" kern="1200" dirty="0">
              <a:solidFill>
                <a:schemeClr val="tx1"/>
              </a:solidFill>
              <a:effectLst/>
              <a:latin typeface="+mn-lt"/>
              <a:ea typeface="+mn-ea"/>
              <a:cs typeface="+mn-cs"/>
            </a:endParaRPr>
          </a:p>
          <a:p>
            <a:r>
              <a:rPr lang="kk-KZ" sz="1200" kern="1200" dirty="0">
                <a:solidFill>
                  <a:schemeClr val="tx1"/>
                </a:solidFill>
                <a:effectLst/>
                <a:latin typeface="+mn-lt"/>
                <a:ea typeface="+mn-ea"/>
                <a:cs typeface="+mn-cs"/>
              </a:rPr>
              <a:t>Пəннің мақсаты теориялық мəселелерді студенттерге ұғынықты түсіндіріп оқытып қана қоймай, олардың білімін іс жүзінде қоғам өміріне пайдалана алатындай дəрежеге жеткізу. Біздің заманымызда қандай кəсіппен айналысқанына қарамастан саяси білім мен мəдениет əр адамға қажет. Себебі ол қоғамда тұрып, тіршілік еткендіктен басқа адамдармен жəне мемлекетпен сөз жоқ, бірлесіп əрекет жасау керек. Мұндай білімі жоқ адам саяси істерде амал – айла, құлықтың құлы болып кетеді. Оны саяси жағынан белсенді күндер өз мақсатына пайдаланып, ойындағысын істейді. Білу жəне меңгеру саяси ғылымның негіздірін игеру арқылы, əсіресе, қазіргі өтпелі кезеңде күрделі қоғамдық саяси жағдайда еркін бағдар ұстап, іс-əрекет жасауға, ішкі жəне сыртқы саясат құбылыстарын дұрыс ұсынуға, басқа адамдардың құқықтарын қадірлей отырып, өзінің мақсат мүддесін қорғауға кең жол ашады.</a:t>
            </a:r>
            <a:endParaRPr lang="ru-RU" sz="1200" kern="1200" dirty="0">
              <a:solidFill>
                <a:schemeClr val="tx1"/>
              </a:solidFill>
              <a:effectLst/>
              <a:latin typeface="+mn-lt"/>
              <a:ea typeface="+mn-ea"/>
              <a:cs typeface="+mn-cs"/>
            </a:endParaRPr>
          </a:p>
          <a:p>
            <a:r>
              <a:rPr lang="kk-KZ" sz="1200" kern="1200" dirty="0">
                <a:solidFill>
                  <a:schemeClr val="tx1"/>
                </a:solidFill>
                <a:effectLst/>
                <a:latin typeface="+mn-lt"/>
                <a:ea typeface="+mn-ea"/>
                <a:cs typeface="+mn-cs"/>
              </a:rPr>
              <a:t/>
            </a:r>
            <a:br>
              <a:rPr lang="kk-KZ" sz="1200" kern="1200" dirty="0">
                <a:solidFill>
                  <a:schemeClr val="tx1"/>
                </a:solidFill>
                <a:effectLst/>
                <a:latin typeface="+mn-lt"/>
                <a:ea typeface="+mn-ea"/>
                <a:cs typeface="+mn-cs"/>
              </a:rPr>
            </a:br>
            <a:r>
              <a:rPr lang="kk-KZ" sz="1200" kern="1200" dirty="0">
                <a:solidFill>
                  <a:schemeClr val="tx1"/>
                </a:solidFill>
                <a:effectLst/>
                <a:latin typeface="+mn-lt"/>
                <a:ea typeface="+mn-ea"/>
                <a:cs typeface="+mn-cs"/>
              </a:rPr>
              <a:t> </a:t>
            </a:r>
            <a:endParaRPr lang="ru-RU" sz="1200" kern="1200" dirty="0">
              <a:solidFill>
                <a:schemeClr val="tx1"/>
              </a:solidFill>
              <a:effectLst/>
              <a:latin typeface="+mn-lt"/>
              <a:ea typeface="+mn-ea"/>
              <a:cs typeface="+mn-cs"/>
            </a:endParaRPr>
          </a:p>
          <a:p>
            <a:r>
              <a:rPr lang="kk-KZ" sz="1200" kern="1200" dirty="0">
                <a:solidFill>
                  <a:schemeClr val="tx1"/>
                </a:solidFill>
                <a:effectLst/>
                <a:latin typeface="+mn-lt"/>
                <a:ea typeface="+mn-ea"/>
                <a:cs typeface="+mn-cs"/>
              </a:rPr>
              <a:t> </a:t>
            </a:r>
            <a:endParaRPr lang="ru-RU" sz="1200" kern="1200" dirty="0">
              <a:solidFill>
                <a:schemeClr val="tx1"/>
              </a:solidFill>
              <a:effectLst/>
              <a:latin typeface="+mn-lt"/>
              <a:ea typeface="+mn-ea"/>
              <a:cs typeface="+mn-cs"/>
            </a:endParaRPr>
          </a:p>
          <a:p>
            <a:r>
              <a:rPr lang="kk-KZ" sz="1200" kern="1200" dirty="0">
                <a:solidFill>
                  <a:schemeClr val="tx1"/>
                </a:solidFill>
                <a:effectLst/>
                <a:latin typeface="+mn-lt"/>
                <a:ea typeface="+mn-ea"/>
                <a:cs typeface="+mn-cs"/>
              </a:rPr>
              <a:t> </a:t>
            </a:r>
            <a:endParaRPr lang="ru-RU" sz="1200" kern="1200" dirty="0">
              <a:solidFill>
                <a:schemeClr val="tx1"/>
              </a:solidFill>
              <a:effectLst/>
              <a:latin typeface="+mn-lt"/>
              <a:ea typeface="+mn-ea"/>
              <a:cs typeface="+mn-cs"/>
            </a:endParaRPr>
          </a:p>
          <a:p>
            <a:endParaRPr lang="ru-RU" dirty="0"/>
          </a:p>
        </p:txBody>
      </p:sp>
      <p:sp>
        <p:nvSpPr>
          <p:cNvPr id="4" name="Номер слайда 3"/>
          <p:cNvSpPr>
            <a:spLocks noGrp="1"/>
          </p:cNvSpPr>
          <p:nvPr>
            <p:ph type="sldNum" sz="quarter" idx="10"/>
          </p:nvPr>
        </p:nvSpPr>
        <p:spPr/>
        <p:txBody>
          <a:bodyPr/>
          <a:lstStyle/>
          <a:p>
            <a:fld id="{42225C8C-C41C-42C4-8443-0AD68309BC58}" type="slidenum">
              <a:rPr lang="ru-RU" smtClean="0"/>
              <a:t>12</a:t>
            </a:fld>
            <a:endParaRPr lang="ru-RU"/>
          </a:p>
        </p:txBody>
      </p:sp>
    </p:spTree>
    <p:extLst>
      <p:ext uri="{BB962C8B-B14F-4D97-AF65-F5344CB8AC3E}">
        <p14:creationId xmlns:p14="http://schemas.microsoft.com/office/powerpoint/2010/main" val="32002615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indent="0" algn="l" defTabSz="914400" rtl="0" eaLnBrk="1" fontAlgn="auto" latinLnBrk="0" hangingPunct="1">
              <a:lnSpc>
                <a:spcPct val="200000"/>
              </a:lnSpc>
              <a:spcBef>
                <a:spcPts val="0"/>
              </a:spcBef>
              <a:spcAft>
                <a:spcPts val="0"/>
              </a:spcAft>
              <a:buClrTx/>
              <a:buSzTx/>
              <a:buFontTx/>
              <a:buNone/>
              <a:tabLst/>
              <a:defRPr/>
            </a:pPr>
            <a:r>
              <a:rPr lang="kk-KZ" sz="1200" kern="1200" dirty="0">
                <a:solidFill>
                  <a:schemeClr val="tx1"/>
                </a:solidFill>
                <a:effectLst/>
                <a:latin typeface="+mn-lt"/>
                <a:ea typeface="+mn-ea"/>
                <a:cs typeface="+mn-cs"/>
              </a:rPr>
              <a:t>Саясаттану пəні қоғамның саяси саласын, оның даму заңдылықтарын, казіргі саяси өмірді ұйымдастыруды, басқаруды, оның құрылысы мен жұмыс істеуін зерттейді. </a:t>
            </a:r>
          </a:p>
          <a:p>
            <a:pPr marL="0" marR="0" indent="0" algn="l" defTabSz="914400" rtl="0" eaLnBrk="1" fontAlgn="auto" latinLnBrk="0" hangingPunct="1">
              <a:lnSpc>
                <a:spcPct val="200000"/>
              </a:lnSpc>
              <a:spcBef>
                <a:spcPts val="0"/>
              </a:spcBef>
              <a:spcAft>
                <a:spcPts val="0"/>
              </a:spcAft>
              <a:buClrTx/>
              <a:buSzTx/>
              <a:buFontTx/>
              <a:buNone/>
              <a:tabLst/>
              <a:defRPr/>
            </a:pPr>
            <a:r>
              <a:rPr lang="kk-KZ" sz="1200" kern="1200" dirty="0">
                <a:solidFill>
                  <a:schemeClr val="tx1"/>
                </a:solidFill>
                <a:effectLst/>
                <a:latin typeface="+mn-lt"/>
                <a:ea typeface="+mn-ea"/>
                <a:cs typeface="+mn-cs"/>
              </a:rPr>
              <a:t>Ол адамзаттың демократиялык қоғамдағы құқығы, еркіндігі мен міндетгері, жеке адамның саяси-құқықтық жағдайы, оның саяси өмірге қатынасу тəсілдері, саяси өзгерістердің түрлері, саяси мəдениетті қалып-тастырудың мазмұны мен жолдары, қазіргі замандағы сан түрлі саяси идеялық көзқарастар, жаңаша саяси ойлаудың мəні, қазіргі дүниежүзілік дамудың қозғаушы күштері туралы түсінік береді.</a:t>
            </a:r>
          </a:p>
          <a:p>
            <a:pPr marL="0" marR="0" indent="0" algn="l" defTabSz="914400" rtl="0" eaLnBrk="1" fontAlgn="auto" latinLnBrk="0" hangingPunct="1">
              <a:lnSpc>
                <a:spcPct val="200000"/>
              </a:lnSpc>
              <a:spcBef>
                <a:spcPts val="0"/>
              </a:spcBef>
              <a:spcAft>
                <a:spcPts val="0"/>
              </a:spcAft>
              <a:buClrTx/>
              <a:buSzTx/>
              <a:buFontTx/>
              <a:buNone/>
              <a:tabLst/>
              <a:defRPr/>
            </a:pPr>
            <a:r>
              <a:rPr lang="kk-KZ" sz="1200" kern="1200" dirty="0">
                <a:solidFill>
                  <a:schemeClr val="tx1"/>
                </a:solidFill>
                <a:effectLst/>
                <a:latin typeface="+mn-lt"/>
                <a:ea typeface="+mn-ea"/>
                <a:cs typeface="+mn-cs"/>
              </a:rPr>
              <a:t> Ол бұрынғы жəне қазіргі саяси жүйелерді, адамның санасындағы, көзқарасындағы, мақсат-мүддесіндегі жəне мінез-кұлық, іс-əрекетіндегі саяси өзгерістерді қарастырады. </a:t>
            </a:r>
          </a:p>
          <a:p>
            <a:pPr marL="0" marR="0" indent="0" algn="l" defTabSz="914400" rtl="0" eaLnBrk="1" fontAlgn="auto" latinLnBrk="0" hangingPunct="1">
              <a:lnSpc>
                <a:spcPct val="200000"/>
              </a:lnSpc>
              <a:spcBef>
                <a:spcPts val="0"/>
              </a:spcBef>
              <a:spcAft>
                <a:spcPts val="0"/>
              </a:spcAft>
              <a:buClrTx/>
              <a:buSzTx/>
              <a:buFontTx/>
              <a:buNone/>
              <a:tabLst/>
              <a:defRPr/>
            </a:pPr>
            <a:r>
              <a:rPr lang="kk-KZ" sz="1200" kern="1200" dirty="0">
                <a:solidFill>
                  <a:schemeClr val="tx1"/>
                </a:solidFill>
                <a:effectLst/>
                <a:latin typeface="+mn-lt"/>
                <a:ea typeface="+mn-ea"/>
                <a:cs typeface="+mn-cs"/>
              </a:rPr>
              <a:t>Ол, бір жағынан, жиналған деректерді қорытады, екінші жағынан, құбылыстардың өзара ұқсастығы бойынша болашаққа болжам жасайды.</a:t>
            </a:r>
            <a:endParaRPr lang="ru-RU" sz="1200" kern="1200" dirty="0">
              <a:solidFill>
                <a:schemeClr val="tx1"/>
              </a:solidFill>
              <a:effectLst/>
              <a:latin typeface="+mn-lt"/>
              <a:ea typeface="+mn-ea"/>
              <a:cs typeface="+mn-cs"/>
            </a:endParaRPr>
          </a:p>
          <a:p>
            <a:pPr>
              <a:lnSpc>
                <a:spcPct val="200000"/>
              </a:lnSpc>
            </a:pPr>
            <a:endParaRPr lang="kk-KZ" dirty="0"/>
          </a:p>
          <a:p>
            <a:r>
              <a:rPr lang="kk-KZ" sz="1200" kern="1200" dirty="0">
                <a:solidFill>
                  <a:schemeClr val="tx1"/>
                </a:solidFill>
                <a:effectLst/>
                <a:latin typeface="+mn-lt"/>
                <a:ea typeface="+mn-ea"/>
                <a:cs typeface="+mn-cs"/>
              </a:rPr>
              <a:t>Саясаттану саясат туралы ең бiлiмдi ғылым болып есептеледi. Басқа əлеуметтiк бiлiм түрлерiне қарағанда саясаттанудың өзiндiк арнаулы ерекшелігі болады, яғни саясат қоғамындағы табиғат, шарт жəне билiк технологиясы. Саясаттану саяси əрекеттердi зерттей отырып, бiрнеше пəнге бөлiнедi:</a:t>
            </a:r>
            <a:endParaRPr lang="ru-RU" sz="1200" kern="1200" dirty="0">
              <a:solidFill>
                <a:schemeClr val="tx1"/>
              </a:solidFill>
              <a:effectLst/>
              <a:latin typeface="+mn-lt"/>
              <a:ea typeface="+mn-ea"/>
              <a:cs typeface="+mn-cs"/>
            </a:endParaRPr>
          </a:p>
          <a:p>
            <a:r>
              <a:rPr lang="kk-KZ" sz="1200" kern="1200" dirty="0">
                <a:solidFill>
                  <a:schemeClr val="tx1"/>
                </a:solidFill>
                <a:effectLst/>
                <a:latin typeface="+mn-lt"/>
                <a:ea typeface="+mn-ea"/>
                <a:cs typeface="+mn-cs"/>
              </a:rPr>
              <a:t> </a:t>
            </a:r>
            <a:endParaRPr lang="ru-RU" sz="1200" kern="1200" dirty="0">
              <a:solidFill>
                <a:schemeClr val="tx1"/>
              </a:solidFill>
              <a:effectLst/>
              <a:latin typeface="+mn-lt"/>
              <a:ea typeface="+mn-ea"/>
              <a:cs typeface="+mn-cs"/>
            </a:endParaRPr>
          </a:p>
          <a:p>
            <a:pPr lvl="0"/>
            <a:r>
              <a:rPr lang="kk-KZ" sz="1200" kern="1200" dirty="0">
                <a:solidFill>
                  <a:schemeClr val="tx1"/>
                </a:solidFill>
                <a:effectLst/>
                <a:latin typeface="+mn-lt"/>
                <a:ea typeface="+mn-ea"/>
                <a:cs typeface="+mn-cs"/>
              </a:rPr>
              <a:t>Саяси философия – ол саясат аспектiнiң дүниежүзiлiк құндылықтарын,саяси идеяларды, нормаларды зерттейдi.</a:t>
            </a:r>
            <a:endParaRPr lang="ru-RU" sz="1200" kern="1200" dirty="0">
              <a:solidFill>
                <a:schemeClr val="tx1"/>
              </a:solidFill>
              <a:effectLst/>
              <a:latin typeface="+mn-lt"/>
              <a:ea typeface="+mn-ea"/>
              <a:cs typeface="+mn-cs"/>
            </a:endParaRPr>
          </a:p>
          <a:p>
            <a:r>
              <a:rPr lang="kk-KZ" sz="1200" kern="1200" dirty="0">
                <a:solidFill>
                  <a:schemeClr val="tx1"/>
                </a:solidFill>
                <a:effectLst/>
                <a:latin typeface="+mn-lt"/>
                <a:ea typeface="+mn-ea"/>
                <a:cs typeface="+mn-cs"/>
              </a:rPr>
              <a:t> </a:t>
            </a:r>
            <a:endParaRPr lang="ru-RU" sz="1200" kern="1200" dirty="0">
              <a:solidFill>
                <a:schemeClr val="tx1"/>
              </a:solidFill>
              <a:effectLst/>
              <a:latin typeface="+mn-lt"/>
              <a:ea typeface="+mn-ea"/>
              <a:cs typeface="+mn-cs"/>
            </a:endParaRPr>
          </a:p>
          <a:p>
            <a:pPr lvl="0"/>
            <a:r>
              <a:rPr lang="kk-KZ" sz="1200" kern="1200" dirty="0">
                <a:solidFill>
                  <a:schemeClr val="tx1"/>
                </a:solidFill>
                <a:effectLst/>
                <a:latin typeface="+mn-lt"/>
                <a:ea typeface="+mn-ea"/>
                <a:cs typeface="+mn-cs"/>
              </a:rPr>
              <a:t>Саяси тарих – ол əлеуметтiк емес, саяси институттар мен ұжымдардың даму тарихын, əр кезеңдегi революциялық өзгерiстерi мен себептерiн зерттейдi.</a:t>
            </a:r>
            <a:endParaRPr lang="ru-RU" sz="1200" kern="1200" dirty="0">
              <a:solidFill>
                <a:schemeClr val="tx1"/>
              </a:solidFill>
              <a:effectLst/>
              <a:latin typeface="+mn-lt"/>
              <a:ea typeface="+mn-ea"/>
              <a:cs typeface="+mn-cs"/>
            </a:endParaRPr>
          </a:p>
          <a:p>
            <a:r>
              <a:rPr lang="kk-KZ" sz="1200" kern="1200" dirty="0">
                <a:solidFill>
                  <a:schemeClr val="tx1"/>
                </a:solidFill>
                <a:effectLst/>
                <a:latin typeface="+mn-lt"/>
                <a:ea typeface="+mn-ea"/>
                <a:cs typeface="+mn-cs"/>
              </a:rPr>
              <a:t> </a:t>
            </a:r>
            <a:endParaRPr lang="ru-RU" sz="1200" kern="1200" dirty="0">
              <a:solidFill>
                <a:schemeClr val="tx1"/>
              </a:solidFill>
              <a:effectLst/>
              <a:latin typeface="+mn-lt"/>
              <a:ea typeface="+mn-ea"/>
              <a:cs typeface="+mn-cs"/>
            </a:endParaRPr>
          </a:p>
          <a:p>
            <a:pPr lvl="0"/>
            <a:r>
              <a:rPr lang="kk-KZ" sz="1200" kern="1200" dirty="0">
                <a:solidFill>
                  <a:schemeClr val="tx1"/>
                </a:solidFill>
                <a:effectLst/>
                <a:latin typeface="+mn-lt"/>
                <a:ea typeface="+mn-ea"/>
                <a:cs typeface="+mn-cs"/>
              </a:rPr>
              <a:t>Саяси теория – ол билiк ұжымындағы анализ түрлерi мен формаларын, саяси субъектiлердi, мемлекет жəне құқық теориясын, т.б зерттейдi.</a:t>
            </a:r>
            <a:endParaRPr lang="ru-RU" sz="1200" kern="1200" dirty="0">
              <a:solidFill>
                <a:schemeClr val="tx1"/>
              </a:solidFill>
              <a:effectLst/>
              <a:latin typeface="+mn-lt"/>
              <a:ea typeface="+mn-ea"/>
              <a:cs typeface="+mn-cs"/>
            </a:endParaRPr>
          </a:p>
          <a:p>
            <a:r>
              <a:rPr lang="kk-KZ" sz="1200" kern="1200" dirty="0">
                <a:solidFill>
                  <a:schemeClr val="tx1"/>
                </a:solidFill>
                <a:effectLst/>
                <a:latin typeface="+mn-lt"/>
                <a:ea typeface="+mn-ea"/>
                <a:cs typeface="+mn-cs"/>
              </a:rPr>
              <a:t> </a:t>
            </a:r>
            <a:endParaRPr lang="ru-RU" sz="1200" kern="1200" dirty="0">
              <a:solidFill>
                <a:schemeClr val="tx1"/>
              </a:solidFill>
              <a:effectLst/>
              <a:latin typeface="+mn-lt"/>
              <a:ea typeface="+mn-ea"/>
              <a:cs typeface="+mn-cs"/>
            </a:endParaRPr>
          </a:p>
          <a:p>
            <a:pPr lvl="0"/>
            <a:r>
              <a:rPr lang="kk-KZ" sz="1200" kern="1200" dirty="0">
                <a:solidFill>
                  <a:schemeClr val="tx1"/>
                </a:solidFill>
                <a:effectLst/>
                <a:latin typeface="+mn-lt"/>
                <a:ea typeface="+mn-ea"/>
                <a:cs typeface="+mn-cs"/>
              </a:rPr>
              <a:t>Саяси зерттеу теориясы – ол саяси идеялардың пайда болуы мен дамуын зерттейдi.</a:t>
            </a:r>
            <a:endParaRPr lang="ru-RU" sz="1200" kern="1200" dirty="0">
              <a:solidFill>
                <a:schemeClr val="tx1"/>
              </a:solidFill>
              <a:effectLst/>
              <a:latin typeface="+mn-lt"/>
              <a:ea typeface="+mn-ea"/>
              <a:cs typeface="+mn-cs"/>
            </a:endParaRPr>
          </a:p>
          <a:p>
            <a:r>
              <a:rPr lang="kk-KZ" sz="1200" kern="1200" dirty="0">
                <a:solidFill>
                  <a:schemeClr val="tx1"/>
                </a:solidFill>
                <a:effectLst/>
                <a:latin typeface="+mn-lt"/>
                <a:ea typeface="+mn-ea"/>
                <a:cs typeface="+mn-cs"/>
              </a:rPr>
              <a:t> </a:t>
            </a:r>
            <a:endParaRPr lang="ru-RU" sz="1200" kern="1200" dirty="0">
              <a:solidFill>
                <a:schemeClr val="tx1"/>
              </a:solidFill>
              <a:effectLst/>
              <a:latin typeface="+mn-lt"/>
              <a:ea typeface="+mn-ea"/>
              <a:cs typeface="+mn-cs"/>
            </a:endParaRPr>
          </a:p>
          <a:p>
            <a:pPr lvl="0"/>
            <a:r>
              <a:rPr lang="kk-KZ" sz="1200" kern="1200" dirty="0">
                <a:solidFill>
                  <a:schemeClr val="tx1"/>
                </a:solidFill>
                <a:effectLst/>
                <a:latin typeface="+mn-lt"/>
                <a:ea typeface="+mn-ea"/>
                <a:cs typeface="+mn-cs"/>
              </a:rPr>
              <a:t>Саяси психология – ол саяси тəртіптiң субъективтi тетігін зерттейдi жəне өзара қатынасын ашады.</a:t>
            </a:r>
            <a:endParaRPr lang="ru-RU" sz="1200" kern="1200" dirty="0">
              <a:solidFill>
                <a:schemeClr val="tx1"/>
              </a:solidFill>
              <a:effectLst/>
              <a:latin typeface="+mn-lt"/>
              <a:ea typeface="+mn-ea"/>
              <a:cs typeface="+mn-cs"/>
            </a:endParaRPr>
          </a:p>
          <a:p>
            <a:r>
              <a:rPr lang="kk-KZ" sz="1200" kern="1200" dirty="0">
                <a:solidFill>
                  <a:schemeClr val="tx1"/>
                </a:solidFill>
                <a:effectLst/>
                <a:latin typeface="+mn-lt"/>
                <a:ea typeface="+mn-ea"/>
                <a:cs typeface="+mn-cs"/>
              </a:rPr>
              <a:t> </a:t>
            </a:r>
            <a:endParaRPr lang="ru-RU" sz="1200" kern="1200" dirty="0">
              <a:solidFill>
                <a:schemeClr val="tx1"/>
              </a:solidFill>
              <a:effectLst/>
              <a:latin typeface="+mn-lt"/>
              <a:ea typeface="+mn-ea"/>
              <a:cs typeface="+mn-cs"/>
            </a:endParaRPr>
          </a:p>
          <a:p>
            <a:pPr lvl="0"/>
            <a:r>
              <a:rPr lang="kk-KZ" sz="1200" kern="1200" dirty="0">
                <a:solidFill>
                  <a:schemeClr val="tx1"/>
                </a:solidFill>
                <a:effectLst/>
                <a:latin typeface="+mn-lt"/>
                <a:ea typeface="+mn-ea"/>
                <a:cs typeface="+mn-cs"/>
              </a:rPr>
              <a:t>Қолданбалы саясаттану – ол өткен ғасырдағы 60-жылдары саяси ғылым iшiнде негiзделдi. Ол психология, əлеуметтану, кибернетика нəтижелерi барысында нақты саяси мəселелерді шешедi.</a:t>
            </a:r>
            <a:endParaRPr lang="ru-RU" sz="1200" kern="1200" dirty="0">
              <a:solidFill>
                <a:schemeClr val="tx1"/>
              </a:solidFill>
              <a:effectLst/>
              <a:latin typeface="+mn-lt"/>
              <a:ea typeface="+mn-ea"/>
              <a:cs typeface="+mn-cs"/>
            </a:endParaRPr>
          </a:p>
          <a:p>
            <a:r>
              <a:rPr lang="kk-KZ" sz="1200" kern="1200" dirty="0">
                <a:solidFill>
                  <a:schemeClr val="tx1"/>
                </a:solidFill>
                <a:effectLst/>
                <a:latin typeface="+mn-lt"/>
                <a:ea typeface="+mn-ea"/>
                <a:cs typeface="+mn-cs"/>
              </a:rPr>
              <a:t> </a:t>
            </a:r>
            <a:endParaRPr lang="ru-RU" sz="1200" kern="1200" dirty="0">
              <a:solidFill>
                <a:schemeClr val="tx1"/>
              </a:solidFill>
              <a:effectLst/>
              <a:latin typeface="+mn-lt"/>
              <a:ea typeface="+mn-ea"/>
              <a:cs typeface="+mn-cs"/>
            </a:endParaRPr>
          </a:p>
          <a:p>
            <a:pPr lvl="0"/>
            <a:r>
              <a:rPr lang="kk-KZ" sz="1200" kern="1200" dirty="0">
                <a:solidFill>
                  <a:schemeClr val="tx1"/>
                </a:solidFill>
                <a:effectLst/>
                <a:latin typeface="+mn-lt"/>
                <a:ea typeface="+mn-ea"/>
                <a:cs typeface="+mn-cs"/>
              </a:rPr>
              <a:t>Саяси əлеуметтану – ол əлеуметтану мен саясаттанудың аралық өнiмi болады. Ол саясатқа қатысушылардың қызығушылығы мен олардың пiкiрлерiнiң мазмұнын зерттейдi. Саясаттану мен саяси əлеуметтану арасындағы айырмашылықты американдық социологтар С. Липсет жəне Р. Бендикс айтулары бойынша «саяси ғылым мемлекет бастап оның қоғамға деген əрекетiн зерттейдi, ал саяси əлеуметтану қоғамнан бастап, оның мемлекетке тигiзетiн əсерiн зерттейдi».</a:t>
            </a:r>
            <a:endParaRPr lang="ru-RU" sz="1200" kern="1200" dirty="0">
              <a:solidFill>
                <a:schemeClr val="tx1"/>
              </a:solidFill>
              <a:effectLst/>
              <a:latin typeface="+mn-lt"/>
              <a:ea typeface="+mn-ea"/>
              <a:cs typeface="+mn-cs"/>
            </a:endParaRPr>
          </a:p>
          <a:p>
            <a:r>
              <a:rPr lang="kk-KZ" sz="1200" kern="1200" dirty="0">
                <a:solidFill>
                  <a:schemeClr val="tx1"/>
                </a:solidFill>
                <a:effectLst/>
                <a:latin typeface="+mn-lt"/>
                <a:ea typeface="+mn-ea"/>
                <a:cs typeface="+mn-cs"/>
              </a:rPr>
              <a:t> </a:t>
            </a:r>
            <a:endParaRPr lang="ru-RU" sz="1200" kern="1200" dirty="0">
              <a:solidFill>
                <a:schemeClr val="tx1"/>
              </a:solidFill>
              <a:effectLst/>
              <a:latin typeface="+mn-lt"/>
              <a:ea typeface="+mn-ea"/>
              <a:cs typeface="+mn-cs"/>
            </a:endParaRPr>
          </a:p>
          <a:p>
            <a:r>
              <a:rPr lang="kk-KZ" sz="1200" kern="1200" dirty="0">
                <a:solidFill>
                  <a:schemeClr val="tx1"/>
                </a:solidFill>
                <a:effectLst/>
                <a:latin typeface="+mn-lt"/>
                <a:ea typeface="+mn-ea"/>
                <a:cs typeface="+mn-cs"/>
              </a:rPr>
              <a:t>Саясаттану саясатты зерттей отырып үш деңгейдегi бiлiммен шектеледi.</a:t>
            </a:r>
            <a:endParaRPr lang="ru-RU" sz="1200" kern="1200" dirty="0">
              <a:solidFill>
                <a:schemeClr val="tx1"/>
              </a:solidFill>
              <a:effectLst/>
              <a:latin typeface="+mn-lt"/>
              <a:ea typeface="+mn-ea"/>
              <a:cs typeface="+mn-cs"/>
            </a:endParaRPr>
          </a:p>
          <a:p>
            <a:pPr lvl="0"/>
            <a:r>
              <a:rPr lang="kk-KZ" sz="1200" kern="1200" dirty="0">
                <a:solidFill>
                  <a:schemeClr val="tx1"/>
                </a:solidFill>
                <a:effectLst/>
                <a:latin typeface="+mn-lt"/>
                <a:ea typeface="+mn-ea"/>
                <a:cs typeface="+mn-cs"/>
              </a:rPr>
              <a:t>Философиялық, мұнда билiк пен мемлекеттiң мəнiсiн, табиғатын жəнемiндеттерiн анықтайды.</a:t>
            </a:r>
            <a:endParaRPr lang="ru-RU" sz="1200" kern="1200" dirty="0">
              <a:solidFill>
                <a:schemeClr val="tx1"/>
              </a:solidFill>
              <a:effectLst/>
              <a:latin typeface="+mn-lt"/>
              <a:ea typeface="+mn-ea"/>
              <a:cs typeface="+mn-cs"/>
            </a:endParaRPr>
          </a:p>
          <a:p>
            <a:r>
              <a:rPr lang="kk-KZ" sz="1200" kern="1200" dirty="0">
                <a:solidFill>
                  <a:schemeClr val="tx1"/>
                </a:solidFill>
                <a:effectLst/>
                <a:latin typeface="+mn-lt"/>
                <a:ea typeface="+mn-ea"/>
                <a:cs typeface="+mn-cs"/>
              </a:rPr>
              <a:t> </a:t>
            </a:r>
            <a:endParaRPr lang="ru-RU" sz="1200" kern="1200" dirty="0">
              <a:solidFill>
                <a:schemeClr val="tx1"/>
              </a:solidFill>
              <a:effectLst/>
              <a:latin typeface="+mn-lt"/>
              <a:ea typeface="+mn-ea"/>
              <a:cs typeface="+mn-cs"/>
            </a:endParaRPr>
          </a:p>
          <a:p>
            <a:pPr lvl="0"/>
            <a:r>
              <a:rPr lang="kk-KZ" sz="1200" kern="1200" dirty="0">
                <a:solidFill>
                  <a:schemeClr val="tx1"/>
                </a:solidFill>
                <a:effectLst/>
                <a:latin typeface="+mn-lt"/>
                <a:ea typeface="+mn-ea"/>
                <a:cs typeface="+mn-cs"/>
              </a:rPr>
              <a:t>Теориялық, мұнда əр саяси институт пен субъектiнiң орнымен, оның рөлiжəне де билiк қатынастағы функциялары анықталады.</a:t>
            </a:r>
            <a:endParaRPr lang="ru-RU" sz="1200" kern="1200" dirty="0">
              <a:solidFill>
                <a:schemeClr val="tx1"/>
              </a:solidFill>
              <a:effectLst/>
              <a:latin typeface="+mn-lt"/>
              <a:ea typeface="+mn-ea"/>
              <a:cs typeface="+mn-cs"/>
            </a:endParaRPr>
          </a:p>
          <a:p>
            <a:r>
              <a:rPr lang="kk-KZ" sz="1200" kern="1200" dirty="0">
                <a:solidFill>
                  <a:schemeClr val="tx1"/>
                </a:solidFill>
                <a:effectLst/>
                <a:latin typeface="+mn-lt"/>
                <a:ea typeface="+mn-ea"/>
                <a:cs typeface="+mn-cs"/>
              </a:rPr>
              <a:t> </a:t>
            </a:r>
            <a:endParaRPr lang="ru-RU" sz="1200" kern="1200" dirty="0">
              <a:solidFill>
                <a:schemeClr val="tx1"/>
              </a:solidFill>
              <a:effectLst/>
              <a:latin typeface="+mn-lt"/>
              <a:ea typeface="+mn-ea"/>
              <a:cs typeface="+mn-cs"/>
            </a:endParaRPr>
          </a:p>
          <a:p>
            <a:pPr lvl="0"/>
            <a:r>
              <a:rPr lang="kk-KZ" sz="1200" kern="1200" dirty="0">
                <a:solidFill>
                  <a:schemeClr val="tx1"/>
                </a:solidFill>
                <a:effectLst/>
                <a:latin typeface="+mn-lt"/>
                <a:ea typeface="+mn-ea"/>
                <a:cs typeface="+mn-cs"/>
              </a:rPr>
              <a:t>Социал, яғни əлеуметтiк, мұнда саяси əсерлердiң себебi мен салдарынжəне тұлға мен топтың тəртiбiн анықтайды.</a:t>
            </a:r>
            <a:endParaRPr lang="ru-RU" sz="1200" kern="1200" dirty="0">
              <a:solidFill>
                <a:schemeClr val="tx1"/>
              </a:solidFill>
              <a:effectLst/>
              <a:latin typeface="+mn-lt"/>
              <a:ea typeface="+mn-ea"/>
              <a:cs typeface="+mn-cs"/>
            </a:endParaRPr>
          </a:p>
          <a:p>
            <a:endParaRPr lang="ru-RU" dirty="0"/>
          </a:p>
        </p:txBody>
      </p:sp>
      <p:sp>
        <p:nvSpPr>
          <p:cNvPr id="4" name="Номер слайда 3"/>
          <p:cNvSpPr>
            <a:spLocks noGrp="1"/>
          </p:cNvSpPr>
          <p:nvPr>
            <p:ph type="sldNum" sz="quarter" idx="5"/>
          </p:nvPr>
        </p:nvSpPr>
        <p:spPr/>
        <p:txBody>
          <a:bodyPr/>
          <a:lstStyle/>
          <a:p>
            <a:fld id="{42225C8C-C41C-42C4-8443-0AD68309BC58}" type="slidenum">
              <a:rPr lang="ru-RU" smtClean="0"/>
              <a:t>13</a:t>
            </a:fld>
            <a:endParaRPr lang="ru-RU"/>
          </a:p>
        </p:txBody>
      </p:sp>
    </p:spTree>
    <p:extLst>
      <p:ext uri="{BB962C8B-B14F-4D97-AF65-F5344CB8AC3E}">
        <p14:creationId xmlns:p14="http://schemas.microsoft.com/office/powerpoint/2010/main" val="210581004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a:lnSpc>
                <a:spcPct val="200000"/>
              </a:lnSpc>
            </a:pPr>
            <a:endParaRPr lang="ru-RU" dirty="0"/>
          </a:p>
        </p:txBody>
      </p:sp>
      <p:sp>
        <p:nvSpPr>
          <p:cNvPr id="4" name="Номер слайда 3"/>
          <p:cNvSpPr>
            <a:spLocks noGrp="1"/>
          </p:cNvSpPr>
          <p:nvPr>
            <p:ph type="sldNum" sz="quarter" idx="10"/>
          </p:nvPr>
        </p:nvSpPr>
        <p:spPr/>
        <p:txBody>
          <a:bodyPr/>
          <a:lstStyle/>
          <a:p>
            <a:fld id="{42225C8C-C41C-42C4-8443-0AD68309BC58}" type="slidenum">
              <a:rPr lang="ru-RU" smtClean="0"/>
              <a:t>14</a:t>
            </a:fld>
            <a:endParaRPr lang="ru-RU"/>
          </a:p>
        </p:txBody>
      </p:sp>
    </p:spTree>
    <p:extLst>
      <p:ext uri="{BB962C8B-B14F-4D97-AF65-F5344CB8AC3E}">
        <p14:creationId xmlns:p14="http://schemas.microsoft.com/office/powerpoint/2010/main" val="16783781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kk-KZ" sz="1200" kern="1200" dirty="0">
                <a:solidFill>
                  <a:schemeClr val="tx1"/>
                </a:solidFill>
                <a:effectLst/>
                <a:latin typeface="+mn-lt"/>
                <a:ea typeface="+mn-ea"/>
                <a:cs typeface="+mn-cs"/>
              </a:rPr>
              <a:t>Əдіс деп зерттеу жүргізуді ұйымдастыру тəсілін айтады. Оларға салыстырмалы, жүйелеу, социологиялық, тарихи, бихевиористік, нормативтік жəне тағы баска əдістер жатады.</a:t>
            </a:r>
            <a:endParaRPr lang="ru-RU" sz="1200" kern="1200" dirty="0">
              <a:solidFill>
                <a:schemeClr val="tx1"/>
              </a:solidFill>
              <a:effectLst/>
              <a:latin typeface="+mn-lt"/>
              <a:ea typeface="+mn-ea"/>
              <a:cs typeface="+mn-cs"/>
            </a:endParaRPr>
          </a:p>
          <a:p>
            <a:r>
              <a:rPr lang="kk-KZ" sz="1200" kern="1200" dirty="0">
                <a:solidFill>
                  <a:schemeClr val="tx1"/>
                </a:solidFill>
                <a:effectLst/>
                <a:latin typeface="+mn-lt"/>
                <a:ea typeface="+mn-ea"/>
                <a:cs typeface="+mn-cs"/>
              </a:rPr>
              <a:t> </a:t>
            </a:r>
            <a:endParaRPr lang="ru-RU" sz="1200" kern="1200" dirty="0">
              <a:solidFill>
                <a:schemeClr val="tx1"/>
              </a:solidFill>
              <a:effectLst/>
              <a:latin typeface="+mn-lt"/>
              <a:ea typeface="+mn-ea"/>
              <a:cs typeface="+mn-cs"/>
            </a:endParaRPr>
          </a:p>
          <a:p>
            <a:r>
              <a:rPr lang="kk-KZ" sz="1200" kern="1200" dirty="0">
                <a:solidFill>
                  <a:schemeClr val="tx1"/>
                </a:solidFill>
                <a:effectLst/>
                <a:latin typeface="+mn-lt"/>
                <a:ea typeface="+mn-ea"/>
                <a:cs typeface="+mn-cs"/>
              </a:rPr>
              <a:t>Салыстырмалы əдіс əр түрлі елдердегі саяси құбылыстарды салыстырып, олардың жалпы жақтарын жəне жеке ерекшеліктерін ажыратуға мүмкіндік береді.</a:t>
            </a:r>
            <a:endParaRPr lang="ru-RU" sz="1200" kern="1200" dirty="0">
              <a:solidFill>
                <a:schemeClr val="tx1"/>
              </a:solidFill>
              <a:effectLst/>
              <a:latin typeface="+mn-lt"/>
              <a:ea typeface="+mn-ea"/>
              <a:cs typeface="+mn-cs"/>
            </a:endParaRPr>
          </a:p>
          <a:p>
            <a:r>
              <a:rPr lang="kk-KZ" sz="1200" kern="1200" dirty="0">
                <a:solidFill>
                  <a:schemeClr val="tx1"/>
                </a:solidFill>
                <a:effectLst/>
                <a:latin typeface="+mn-lt"/>
                <a:ea typeface="+mn-ea"/>
                <a:cs typeface="+mn-cs"/>
              </a:rPr>
              <a:t> </a:t>
            </a:r>
            <a:endParaRPr lang="ru-RU" sz="1200" kern="1200" dirty="0">
              <a:solidFill>
                <a:schemeClr val="tx1"/>
              </a:solidFill>
              <a:effectLst/>
              <a:latin typeface="+mn-lt"/>
              <a:ea typeface="+mn-ea"/>
              <a:cs typeface="+mn-cs"/>
            </a:endParaRPr>
          </a:p>
          <a:p>
            <a:r>
              <a:rPr lang="kk-KZ" sz="1200" kern="1200" dirty="0">
                <a:solidFill>
                  <a:schemeClr val="tx1"/>
                </a:solidFill>
                <a:effectLst/>
                <a:latin typeface="+mn-lt"/>
                <a:ea typeface="+mn-ea"/>
                <a:cs typeface="+mn-cs"/>
              </a:rPr>
              <a:t>Жүйелеу əдісі саяси құблыстарды басқа қүрделі құрылымының бір бөлігі ретінде қарап, оны құрайтын элементтердің əлеуметтік өмірдегі орнын, қызметін қарастырады.</a:t>
            </a:r>
            <a:endParaRPr lang="ru-RU" sz="1200" kern="1200" dirty="0">
              <a:solidFill>
                <a:schemeClr val="tx1"/>
              </a:solidFill>
              <a:effectLst/>
              <a:latin typeface="+mn-lt"/>
              <a:ea typeface="+mn-ea"/>
              <a:cs typeface="+mn-cs"/>
            </a:endParaRPr>
          </a:p>
          <a:p>
            <a:r>
              <a:rPr lang="kk-KZ" sz="1200" kern="1200" dirty="0">
                <a:solidFill>
                  <a:schemeClr val="tx1"/>
                </a:solidFill>
                <a:effectLst/>
                <a:latin typeface="+mn-lt"/>
                <a:ea typeface="+mn-ea"/>
                <a:cs typeface="+mn-cs"/>
              </a:rPr>
              <a:t/>
            </a:r>
            <a:br>
              <a:rPr lang="kk-KZ" sz="1200" kern="1200" dirty="0">
                <a:solidFill>
                  <a:schemeClr val="tx1"/>
                </a:solidFill>
                <a:effectLst/>
                <a:latin typeface="+mn-lt"/>
                <a:ea typeface="+mn-ea"/>
                <a:cs typeface="+mn-cs"/>
              </a:rPr>
            </a:br>
            <a:r>
              <a:rPr lang="kk-KZ" sz="1200" kern="1200" dirty="0">
                <a:solidFill>
                  <a:schemeClr val="tx1"/>
                </a:solidFill>
                <a:effectLst/>
                <a:latin typeface="+mn-lt"/>
                <a:ea typeface="+mn-ea"/>
                <a:cs typeface="+mn-cs"/>
              </a:rPr>
              <a:t>Социологиялық əдіс саясатты қоғам өмірінің экономикалық, əлеуметтік құрылым, мəдени жəне т. б. жағдайына байланысты анықтайды.</a:t>
            </a:r>
            <a:endParaRPr lang="ru-RU" sz="1200" kern="1200" dirty="0">
              <a:solidFill>
                <a:schemeClr val="tx1"/>
              </a:solidFill>
              <a:effectLst/>
              <a:latin typeface="+mn-lt"/>
              <a:ea typeface="+mn-ea"/>
              <a:cs typeface="+mn-cs"/>
            </a:endParaRPr>
          </a:p>
          <a:p>
            <a:r>
              <a:rPr lang="kk-KZ" sz="1200" kern="1200" dirty="0">
                <a:solidFill>
                  <a:schemeClr val="tx1"/>
                </a:solidFill>
                <a:effectLst/>
                <a:latin typeface="+mn-lt"/>
                <a:ea typeface="+mn-ea"/>
                <a:cs typeface="+mn-cs"/>
              </a:rPr>
              <a:t> </a:t>
            </a:r>
            <a:endParaRPr lang="ru-RU" sz="1200" kern="1200" dirty="0">
              <a:solidFill>
                <a:schemeClr val="tx1"/>
              </a:solidFill>
              <a:effectLst/>
              <a:latin typeface="+mn-lt"/>
              <a:ea typeface="+mn-ea"/>
              <a:cs typeface="+mn-cs"/>
            </a:endParaRPr>
          </a:p>
          <a:p>
            <a:r>
              <a:rPr lang="kk-KZ" sz="1200" kern="1200" dirty="0">
                <a:solidFill>
                  <a:schemeClr val="tx1"/>
                </a:solidFill>
                <a:effectLst/>
                <a:latin typeface="+mn-lt"/>
                <a:ea typeface="+mn-ea"/>
                <a:cs typeface="+mn-cs"/>
              </a:rPr>
              <a:t>Тарихи тəсіл саяси құбылыстарды мерзімі жағынан дəйекті, заманына қарай, бұрынғы, қазіргі жəне болашақтың байланымын айқындай отырып қарастырады.</a:t>
            </a:r>
            <a:endParaRPr lang="ru-RU" sz="1200" kern="1200" dirty="0">
              <a:solidFill>
                <a:schemeClr val="tx1"/>
              </a:solidFill>
              <a:effectLst/>
              <a:latin typeface="+mn-lt"/>
              <a:ea typeface="+mn-ea"/>
              <a:cs typeface="+mn-cs"/>
            </a:endParaRPr>
          </a:p>
          <a:p>
            <a:r>
              <a:rPr lang="kk-KZ" sz="1200" kern="1200" dirty="0">
                <a:solidFill>
                  <a:schemeClr val="tx1"/>
                </a:solidFill>
                <a:effectLst/>
                <a:latin typeface="+mn-lt"/>
                <a:ea typeface="+mn-ea"/>
                <a:cs typeface="+mn-cs"/>
              </a:rPr>
              <a:t> </a:t>
            </a:r>
            <a:endParaRPr lang="ru-RU" sz="1200" kern="1200" dirty="0">
              <a:solidFill>
                <a:schemeClr val="tx1"/>
              </a:solidFill>
              <a:effectLst/>
              <a:latin typeface="+mn-lt"/>
              <a:ea typeface="+mn-ea"/>
              <a:cs typeface="+mn-cs"/>
            </a:endParaRPr>
          </a:p>
          <a:p>
            <a:r>
              <a:rPr lang="kk-KZ" sz="1200" kern="1200" dirty="0">
                <a:solidFill>
                  <a:schemeClr val="tx1"/>
                </a:solidFill>
                <a:effectLst/>
                <a:latin typeface="+mn-lt"/>
                <a:ea typeface="+mn-ea"/>
                <a:cs typeface="+mn-cs"/>
              </a:rPr>
              <a:t>Бихевиористік əдісі жеке адамдар мен топтардың іс - əрекетін, белгілі бір саяси жағдайларда адамдардың өздерін өздері қалай ұстауын талдауға негізделеді.</a:t>
            </a:r>
            <a:endParaRPr lang="ru-RU" sz="1200" kern="1200" dirty="0">
              <a:solidFill>
                <a:schemeClr val="tx1"/>
              </a:solidFill>
              <a:effectLst/>
              <a:latin typeface="+mn-lt"/>
              <a:ea typeface="+mn-ea"/>
              <a:cs typeface="+mn-cs"/>
            </a:endParaRPr>
          </a:p>
          <a:p>
            <a:r>
              <a:rPr lang="kk-KZ" sz="1200" kern="1200" dirty="0">
                <a:solidFill>
                  <a:schemeClr val="tx1"/>
                </a:solidFill>
                <a:effectLst/>
                <a:latin typeface="+mn-lt"/>
                <a:ea typeface="+mn-ea"/>
                <a:cs typeface="+mn-cs"/>
              </a:rPr>
              <a:t> </a:t>
            </a:r>
            <a:endParaRPr lang="ru-RU" sz="1200" kern="1200" dirty="0">
              <a:solidFill>
                <a:schemeClr val="tx1"/>
              </a:solidFill>
              <a:effectLst/>
              <a:latin typeface="+mn-lt"/>
              <a:ea typeface="+mn-ea"/>
              <a:cs typeface="+mn-cs"/>
            </a:endParaRPr>
          </a:p>
          <a:p>
            <a:r>
              <a:rPr lang="kk-KZ" sz="1200" kern="1200" dirty="0">
                <a:solidFill>
                  <a:schemeClr val="tx1"/>
                </a:solidFill>
                <a:effectLst/>
                <a:latin typeface="+mn-lt"/>
                <a:ea typeface="+mn-ea"/>
                <a:cs typeface="+mn-cs"/>
              </a:rPr>
              <a:t>Нормативтік əдіс қоғамның игілікті ең мол қамтамасыз ететін немесе адамға əуел бастан тəн ажыратылмас табиғи құқықты іске асыруға барлық мүмкіндікті жасайтын саяси құрылыстың түрін іздейді.</a:t>
            </a:r>
            <a:endParaRPr lang="ru-RU" sz="1200" kern="1200" dirty="0">
              <a:solidFill>
                <a:schemeClr val="tx1"/>
              </a:solidFill>
              <a:effectLst/>
              <a:latin typeface="+mn-lt"/>
              <a:ea typeface="+mn-ea"/>
              <a:cs typeface="+mn-cs"/>
            </a:endParaRPr>
          </a:p>
          <a:p>
            <a:r>
              <a:rPr lang="kk-KZ" sz="1200" kern="1200" dirty="0">
                <a:solidFill>
                  <a:schemeClr val="tx1"/>
                </a:solidFill>
                <a:effectLst/>
                <a:latin typeface="+mn-lt"/>
                <a:ea typeface="+mn-ea"/>
                <a:cs typeface="+mn-cs"/>
              </a:rPr>
              <a:t> </a:t>
            </a:r>
            <a:endParaRPr lang="ru-RU" sz="1200" kern="1200" dirty="0">
              <a:solidFill>
                <a:schemeClr val="tx1"/>
              </a:solidFill>
              <a:effectLst/>
              <a:latin typeface="+mn-lt"/>
              <a:ea typeface="+mn-ea"/>
              <a:cs typeface="+mn-cs"/>
            </a:endParaRPr>
          </a:p>
          <a:p>
            <a:r>
              <a:rPr lang="kk-KZ" sz="1200" kern="1200" dirty="0">
                <a:solidFill>
                  <a:schemeClr val="tx1"/>
                </a:solidFill>
                <a:effectLst/>
                <a:latin typeface="+mn-lt"/>
                <a:ea typeface="+mn-ea"/>
                <a:cs typeface="+mn-cs"/>
              </a:rPr>
              <a:t>Диалектикалық - материалдық əдісі табиғаттағы, қоғамдағы жəне санадағы құбылыстар мен процестерді бірімен – бірі тығыз байланыста жəне үздіксіз даму жағдайында болады деп санайды. Қазіргі демократиялық мемлекеттерде саясатқа байланысты жағдайларды зерттегенде сан түрлі əдістемелерді пайдаланады.</a:t>
            </a:r>
            <a:endParaRPr lang="ru-RU" sz="1200" kern="1200" dirty="0">
              <a:solidFill>
                <a:schemeClr val="tx1"/>
              </a:solidFill>
              <a:effectLst/>
              <a:latin typeface="+mn-lt"/>
              <a:ea typeface="+mn-ea"/>
              <a:cs typeface="+mn-cs"/>
            </a:endParaRPr>
          </a:p>
          <a:p>
            <a:endParaRPr lang="ru-RU" dirty="0"/>
          </a:p>
        </p:txBody>
      </p:sp>
      <p:sp>
        <p:nvSpPr>
          <p:cNvPr id="4" name="Номер слайда 3"/>
          <p:cNvSpPr>
            <a:spLocks noGrp="1"/>
          </p:cNvSpPr>
          <p:nvPr>
            <p:ph type="sldNum" sz="quarter" idx="10"/>
          </p:nvPr>
        </p:nvSpPr>
        <p:spPr/>
        <p:txBody>
          <a:bodyPr/>
          <a:lstStyle/>
          <a:p>
            <a:fld id="{42225C8C-C41C-42C4-8443-0AD68309BC58}" type="slidenum">
              <a:rPr lang="ru-RU" smtClean="0"/>
              <a:t>15</a:t>
            </a:fld>
            <a:endParaRPr lang="ru-RU"/>
          </a:p>
        </p:txBody>
      </p:sp>
    </p:spTree>
    <p:extLst>
      <p:ext uri="{BB962C8B-B14F-4D97-AF65-F5344CB8AC3E}">
        <p14:creationId xmlns:p14="http://schemas.microsoft.com/office/powerpoint/2010/main" val="334951114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kk-KZ" sz="1200" kern="1200" dirty="0">
                <a:solidFill>
                  <a:schemeClr val="tx1"/>
                </a:solidFill>
                <a:effectLst/>
                <a:latin typeface="+mn-lt"/>
                <a:ea typeface="+mn-ea"/>
                <a:cs typeface="+mn-cs"/>
              </a:rPr>
              <a:t>Қай ғылым болмасын белгілі бір қызметтерді (функцияларды) атқарады. Саясаттануда да ондай міндеттер бар. Оған ең алдымен танымдық (гносеологиялық) қызметтер жатады. Олай дейтініміз саяси білім қоғамдағы</a:t>
            </a:r>
            <a:r>
              <a:rPr lang="ru-RU" sz="1200" kern="1200" baseline="0" dirty="0">
                <a:solidFill>
                  <a:schemeClr val="tx1"/>
                </a:solidFill>
                <a:effectLst/>
                <a:latin typeface="+mn-lt"/>
                <a:ea typeface="+mn-ea"/>
                <a:cs typeface="+mn-cs"/>
              </a:rPr>
              <a:t> </a:t>
            </a:r>
            <a:r>
              <a:rPr lang="kk-KZ" sz="1200" kern="1200" dirty="0">
                <a:solidFill>
                  <a:schemeClr val="tx1"/>
                </a:solidFill>
                <a:effectLst/>
                <a:latin typeface="+mn-lt"/>
                <a:ea typeface="+mn-ea"/>
                <a:cs typeface="+mn-cs"/>
              </a:rPr>
              <a:t>окиғаларды танып-білуге, олардың саяси мəнін түсінуге жəне болашақты болжауға мүмкіндік береді.</a:t>
            </a:r>
            <a:endParaRPr lang="ru-RU" sz="1200" kern="1200" dirty="0">
              <a:solidFill>
                <a:schemeClr val="tx1"/>
              </a:solidFill>
              <a:effectLst/>
              <a:latin typeface="+mn-lt"/>
              <a:ea typeface="+mn-ea"/>
              <a:cs typeface="+mn-cs"/>
            </a:endParaRPr>
          </a:p>
          <a:p>
            <a:r>
              <a:rPr lang="kk-KZ" sz="1200" kern="1200" dirty="0">
                <a:solidFill>
                  <a:schemeClr val="tx1"/>
                </a:solidFill>
                <a:effectLst/>
                <a:latin typeface="+mn-lt"/>
                <a:ea typeface="+mn-ea"/>
                <a:cs typeface="+mn-cs"/>
              </a:rPr>
              <a:t> </a:t>
            </a:r>
            <a:endParaRPr lang="ru-RU" sz="1200" kern="1200" dirty="0">
              <a:solidFill>
                <a:schemeClr val="tx1"/>
              </a:solidFill>
              <a:effectLst/>
              <a:latin typeface="+mn-lt"/>
              <a:ea typeface="+mn-ea"/>
              <a:cs typeface="+mn-cs"/>
            </a:endParaRPr>
          </a:p>
          <a:p>
            <a:r>
              <a:rPr lang="kk-KZ" sz="1200" kern="1200" dirty="0">
                <a:solidFill>
                  <a:schemeClr val="tx1"/>
                </a:solidFill>
                <a:effectLst/>
                <a:latin typeface="+mn-lt"/>
                <a:ea typeface="+mn-ea"/>
                <a:cs typeface="+mn-cs"/>
              </a:rPr>
              <a:t>Ғасырлар бойы Ресей империясы, одан кейін кеңестік тоталитарлық тəртіп саясат пен билік сырын бүгіп келді. Қазірдің өзінде де халқымыздың саясат пен саяси жетекшілердің іс-əрекеттері жөнінде хабарлары аз. Көбіміз саяси кайраткерлердің сөздерінің, ұрандарының, бағдарламаларының сырында не жатқанын байқамаймыз. Оларды білмей демократиялық жолмен алға басу қиын. Ондай білімді тек саясаттану ғана бере алады.</a:t>
            </a:r>
            <a:endParaRPr lang="ru-RU" sz="1200" kern="1200" dirty="0">
              <a:solidFill>
                <a:schemeClr val="tx1"/>
              </a:solidFill>
              <a:effectLst/>
              <a:latin typeface="+mn-lt"/>
              <a:ea typeface="+mn-ea"/>
              <a:cs typeface="+mn-cs"/>
            </a:endParaRPr>
          </a:p>
          <a:p>
            <a:r>
              <a:rPr lang="kk-KZ" sz="1200" kern="1200" dirty="0">
                <a:solidFill>
                  <a:schemeClr val="tx1"/>
                </a:solidFill>
                <a:effectLst/>
                <a:latin typeface="+mn-lt"/>
                <a:ea typeface="+mn-ea"/>
                <a:cs typeface="+mn-cs"/>
              </a:rPr>
              <a:t> </a:t>
            </a:r>
            <a:endParaRPr lang="ru-RU" sz="1200" kern="1200" dirty="0">
              <a:solidFill>
                <a:schemeClr val="tx1"/>
              </a:solidFill>
              <a:effectLst/>
              <a:latin typeface="+mn-lt"/>
              <a:ea typeface="+mn-ea"/>
              <a:cs typeface="+mn-cs"/>
            </a:endParaRPr>
          </a:p>
          <a:p>
            <a:r>
              <a:rPr lang="kk-KZ" sz="1200" kern="1200" dirty="0">
                <a:solidFill>
                  <a:schemeClr val="tx1"/>
                </a:solidFill>
                <a:effectLst/>
                <a:latin typeface="+mn-lt"/>
                <a:ea typeface="+mn-ea"/>
                <a:cs typeface="+mn-cs"/>
              </a:rPr>
              <a:t>Саясаттану бағалау (аксеологиялық) қызметін атқарады. Ол саяси құрылысқа, институттарға, іс-əрекеттерге жəне оқиғаларға саяси баға береді.</a:t>
            </a:r>
            <a:endParaRPr lang="ru-RU" sz="1200" kern="1200" dirty="0">
              <a:solidFill>
                <a:schemeClr val="tx1"/>
              </a:solidFill>
              <a:effectLst/>
              <a:latin typeface="+mn-lt"/>
              <a:ea typeface="+mn-ea"/>
              <a:cs typeface="+mn-cs"/>
            </a:endParaRPr>
          </a:p>
          <a:p>
            <a:r>
              <a:rPr lang="kk-KZ" sz="1200" kern="1200" dirty="0">
                <a:solidFill>
                  <a:schemeClr val="tx1"/>
                </a:solidFill>
                <a:effectLst/>
                <a:latin typeface="+mn-lt"/>
                <a:ea typeface="+mn-ea"/>
                <a:cs typeface="+mn-cs"/>
              </a:rPr>
              <a:t> </a:t>
            </a:r>
            <a:endParaRPr lang="ru-RU" sz="1200" kern="1200" dirty="0">
              <a:solidFill>
                <a:schemeClr val="tx1"/>
              </a:solidFill>
              <a:effectLst/>
              <a:latin typeface="+mn-lt"/>
              <a:ea typeface="+mn-ea"/>
              <a:cs typeface="+mn-cs"/>
            </a:endParaRPr>
          </a:p>
          <a:p>
            <a:r>
              <a:rPr lang="kk-KZ" sz="1200" kern="1200" dirty="0">
                <a:solidFill>
                  <a:schemeClr val="tx1"/>
                </a:solidFill>
                <a:effectLst/>
                <a:latin typeface="+mn-lt"/>
                <a:ea typeface="+mn-ea"/>
                <a:cs typeface="+mn-cs"/>
              </a:rPr>
              <a:t>Демократиялық мемлекеттерде саясаттану саяси əлеуметтену міндетін атқарады. Ол азаматтықты, халықтың демократиялық саяси мəдениеттілігін қалыптастырады.</a:t>
            </a:r>
            <a:endParaRPr lang="ru-RU" sz="1200" kern="1200" dirty="0">
              <a:solidFill>
                <a:schemeClr val="tx1"/>
              </a:solidFill>
              <a:effectLst/>
              <a:latin typeface="+mn-lt"/>
              <a:ea typeface="+mn-ea"/>
              <a:cs typeface="+mn-cs"/>
            </a:endParaRPr>
          </a:p>
          <a:p>
            <a:r>
              <a:rPr lang="kk-KZ" sz="1200" kern="1200" dirty="0">
                <a:solidFill>
                  <a:schemeClr val="tx1"/>
                </a:solidFill>
                <a:effectLst/>
                <a:latin typeface="+mn-lt"/>
                <a:ea typeface="+mn-ea"/>
                <a:cs typeface="+mn-cs"/>
              </a:rPr>
              <a:t> </a:t>
            </a:r>
            <a:endParaRPr lang="ru-RU" sz="1200" kern="1200" dirty="0">
              <a:solidFill>
                <a:schemeClr val="tx1"/>
              </a:solidFill>
              <a:effectLst/>
              <a:latin typeface="+mn-lt"/>
              <a:ea typeface="+mn-ea"/>
              <a:cs typeface="+mn-cs"/>
            </a:endParaRPr>
          </a:p>
          <a:p>
            <a:r>
              <a:rPr lang="kk-KZ" sz="1200" kern="1200" dirty="0">
                <a:solidFill>
                  <a:schemeClr val="tx1"/>
                </a:solidFill>
                <a:effectLst/>
                <a:latin typeface="+mn-lt"/>
                <a:ea typeface="+mn-ea"/>
                <a:cs typeface="+mn-cs"/>
              </a:rPr>
              <a:t>Саясаттану реттеушілік, басқару қызметін атқарады. Оның ерекшелігі - қоғамның саяси өмірімен тығыз байланысында. Соған орай ол адамдардың саяси өмірінде өзін-өзі ұстауына, іс-əрекетіне тікелей əсер етеді. Саяси дамудың үрдіс, бағдарын бақылай отырып, саясаттану қоғамдық оқиғаларды тиімді басқару үшін нақтылы мəлімет, мағлұматтар береді. Саяси білімдер, сипаттамалар, кеңестер адамдардың күнделікті практикалық с-əрекетінде басшылыққа алынады. Саясаттану саяси өмірді жетілдіруді де атқарады. Бұл ғылым саяси институттар мен қатынастарда, басқаруда реформалар жасап, оларды қайта қарауда теориялық негіз болады. Оның көмегімен заң шығарушы жəне атқарушы органдар қабылдайтын құқықтық жарғылар мен саяси басқарушылық шешімдер алдын ала сарапқа салынып, зерттеледі, коғамда немесе оның жеке аймақтарында қалыптасып жатқан нақтылы жағдайлар саяси тұрғыдан талданады. Солардың негізінде ол кейбір саяси институттардың жойылып, оның орнына бүгінгі талапқа сай басқалары келу керектігін негіздейді, мемлекеттік басқарудың қолайлы үлгілерін іздестіреді, əлеуметтік-саяси шиеленістерді ауыртпалықсыз шешу жолдары мен əдістерін көрсетеді.</a:t>
            </a:r>
            <a:endParaRPr lang="ru-RU" sz="1200" kern="1200" dirty="0">
              <a:solidFill>
                <a:schemeClr val="tx1"/>
              </a:solidFill>
              <a:effectLst/>
              <a:latin typeface="+mn-lt"/>
              <a:ea typeface="+mn-ea"/>
              <a:cs typeface="+mn-cs"/>
            </a:endParaRPr>
          </a:p>
          <a:p>
            <a:r>
              <a:rPr lang="kk-KZ" sz="1200" kern="1200" dirty="0">
                <a:solidFill>
                  <a:schemeClr val="tx1"/>
                </a:solidFill>
                <a:effectLst/>
                <a:latin typeface="+mn-lt"/>
                <a:ea typeface="+mn-ea"/>
                <a:cs typeface="+mn-cs"/>
              </a:rPr>
              <a:t> </a:t>
            </a:r>
            <a:endParaRPr lang="ru-RU" sz="1200" kern="1200" dirty="0">
              <a:solidFill>
                <a:schemeClr val="tx1"/>
              </a:solidFill>
              <a:effectLst/>
              <a:latin typeface="+mn-lt"/>
              <a:ea typeface="+mn-ea"/>
              <a:cs typeface="+mn-cs"/>
            </a:endParaRPr>
          </a:p>
          <a:p>
            <a:r>
              <a:rPr lang="kk-KZ" sz="1200" kern="1200" dirty="0">
                <a:solidFill>
                  <a:schemeClr val="tx1"/>
                </a:solidFill>
                <a:effectLst/>
                <a:latin typeface="+mn-lt"/>
                <a:ea typeface="+mn-ea"/>
                <a:cs typeface="+mn-cs"/>
              </a:rPr>
              <a:t>Ең соңында саясаттанудың болжау қызметін атаған жөн. Саяси зерттеулердің, құндылығы саяси процестердің үрдісін айнытпай бейнелеумен ғана тынбайды. Ол белгілі бір саяси жағдайларда алдыңғы қатарлы, озық саяси өзгерістер жасауға бағытталған ғылыми негізделген болжаумен аяқталуы тиіс. Саяси ғылымның түпкілікті мақсаты да сонда.</a:t>
            </a:r>
            <a:endParaRPr lang="ru-RU" sz="1200" kern="1200" dirty="0">
              <a:solidFill>
                <a:schemeClr val="tx1"/>
              </a:solidFill>
              <a:effectLst/>
              <a:latin typeface="+mn-lt"/>
              <a:ea typeface="+mn-ea"/>
              <a:cs typeface="+mn-cs"/>
            </a:endParaRPr>
          </a:p>
          <a:p>
            <a:r>
              <a:rPr lang="kk-KZ" sz="1200" kern="1200" dirty="0">
                <a:solidFill>
                  <a:schemeClr val="tx1"/>
                </a:solidFill>
                <a:effectLst/>
                <a:latin typeface="+mn-lt"/>
                <a:ea typeface="+mn-ea"/>
                <a:cs typeface="+mn-cs"/>
              </a:rPr>
              <a:t> </a:t>
            </a:r>
            <a:endParaRPr lang="ru-RU" sz="1200" kern="1200" dirty="0">
              <a:solidFill>
                <a:schemeClr val="tx1"/>
              </a:solidFill>
              <a:effectLst/>
              <a:latin typeface="+mn-lt"/>
              <a:ea typeface="+mn-ea"/>
              <a:cs typeface="+mn-cs"/>
            </a:endParaRPr>
          </a:p>
          <a:p>
            <a:r>
              <a:rPr lang="kk-KZ" sz="1200" kern="1200" dirty="0">
                <a:solidFill>
                  <a:schemeClr val="tx1"/>
                </a:solidFill>
                <a:effectLst/>
                <a:latin typeface="+mn-lt"/>
                <a:ea typeface="+mn-ea"/>
                <a:cs typeface="+mn-cs"/>
              </a:rPr>
              <a:t>Саясаттану қызметі танымдық (гносеологиялық), сипаттамалық, түсіндірмелік, дүниетанымдық, реттеушілік, аксеологиялық (бағалау), болжамалық жəне əдістемелік (инструменталдық) болып бөлінеді.</a:t>
            </a:r>
            <a:endParaRPr lang="ru-RU" sz="1200" kern="1200" dirty="0">
              <a:solidFill>
                <a:schemeClr val="tx1"/>
              </a:solidFill>
              <a:effectLst/>
              <a:latin typeface="+mn-lt"/>
              <a:ea typeface="+mn-ea"/>
              <a:cs typeface="+mn-cs"/>
            </a:endParaRPr>
          </a:p>
          <a:p>
            <a:r>
              <a:rPr lang="kk-KZ" sz="1200" kern="1200" dirty="0">
                <a:solidFill>
                  <a:schemeClr val="tx1"/>
                </a:solidFill>
                <a:effectLst/>
                <a:latin typeface="+mn-lt"/>
                <a:ea typeface="+mn-ea"/>
                <a:cs typeface="+mn-cs"/>
              </a:rPr>
              <a:t> </a:t>
            </a:r>
            <a:endParaRPr lang="ru-RU" sz="1200" kern="1200" dirty="0">
              <a:solidFill>
                <a:schemeClr val="tx1"/>
              </a:solidFill>
              <a:effectLst/>
              <a:latin typeface="+mn-lt"/>
              <a:ea typeface="+mn-ea"/>
              <a:cs typeface="+mn-cs"/>
            </a:endParaRPr>
          </a:p>
          <a:p>
            <a:r>
              <a:rPr lang="kk-KZ" sz="1200" kern="1200" dirty="0">
                <a:solidFill>
                  <a:schemeClr val="tx1"/>
                </a:solidFill>
                <a:effectLst/>
                <a:latin typeface="+mn-lt"/>
                <a:ea typeface="+mn-ea"/>
                <a:cs typeface="+mn-cs"/>
              </a:rPr>
              <a:t>Саясаттану саяси өмірді жетілдіру міндетін де атқарады. Бұл ғылым саяси институттар мен қатынастарда, басқаруда реформалар жасап, оларды қайта қарауда теориялық негіз болады. Оның қөмегімен заң шығарушы жəне атқарушы органдар қабылдайтын құқықтық жарғылар мен саяси – басқарушылық шешімдер алдын ала сарапқа салынып, зерттеледі, қоғамда немесе оның жеке аймақтарында қалыптасып жатқан нақтылы жағдайлар саяси тұрғыдан талданады. Солардың негізінде ол кейбір саяси институттардың жойылып, оның орнына бүгінгі талапқа сай басқалары келу керектігін</a:t>
            </a:r>
            <a:endParaRPr lang="ru-RU" sz="1200" kern="1200" dirty="0">
              <a:solidFill>
                <a:schemeClr val="tx1"/>
              </a:solidFill>
              <a:effectLst/>
              <a:latin typeface="+mn-lt"/>
              <a:ea typeface="+mn-ea"/>
              <a:cs typeface="+mn-cs"/>
            </a:endParaRPr>
          </a:p>
          <a:p>
            <a:r>
              <a:rPr lang="kk-KZ" sz="1200" kern="1200" dirty="0">
                <a:solidFill>
                  <a:schemeClr val="tx1"/>
                </a:solidFill>
                <a:effectLst/>
                <a:latin typeface="+mn-lt"/>
                <a:ea typeface="+mn-ea"/>
                <a:cs typeface="+mn-cs"/>
              </a:rPr>
              <a:t>негіздейді, мемлекеттік басқарудың қолайлы үлгілерін іздестіреді, əлеуметтік саяси шиеленістерді ауыртпалықсыз шешу жолдары мен əдістерін көрсетеді.</a:t>
            </a:r>
            <a:endParaRPr lang="ru-RU" sz="1200" kern="1200" dirty="0">
              <a:solidFill>
                <a:schemeClr val="tx1"/>
              </a:solidFill>
              <a:effectLst/>
              <a:latin typeface="+mn-lt"/>
              <a:ea typeface="+mn-ea"/>
              <a:cs typeface="+mn-cs"/>
            </a:endParaRPr>
          </a:p>
          <a:p>
            <a:r>
              <a:rPr lang="kk-KZ" sz="1200" kern="1200" dirty="0">
                <a:solidFill>
                  <a:schemeClr val="tx1"/>
                </a:solidFill>
                <a:effectLst/>
                <a:latin typeface="+mn-lt"/>
                <a:ea typeface="+mn-ea"/>
                <a:cs typeface="+mn-cs"/>
              </a:rPr>
              <a:t/>
            </a:r>
            <a:br>
              <a:rPr lang="kk-KZ" sz="1200" kern="1200" dirty="0">
                <a:solidFill>
                  <a:schemeClr val="tx1"/>
                </a:solidFill>
                <a:effectLst/>
                <a:latin typeface="+mn-lt"/>
                <a:ea typeface="+mn-ea"/>
                <a:cs typeface="+mn-cs"/>
              </a:rPr>
            </a:br>
            <a:r>
              <a:rPr lang="kk-KZ" sz="1200" kern="1200" dirty="0">
                <a:solidFill>
                  <a:schemeClr val="tx1"/>
                </a:solidFill>
                <a:effectLst/>
                <a:latin typeface="+mn-lt"/>
                <a:ea typeface="+mn-ea"/>
                <a:cs typeface="+mn-cs"/>
              </a:rPr>
              <a:t> </a:t>
            </a:r>
            <a:endParaRPr lang="ru-RU" sz="1200" kern="1200" dirty="0">
              <a:solidFill>
                <a:schemeClr val="tx1"/>
              </a:solidFill>
              <a:effectLst/>
              <a:latin typeface="+mn-lt"/>
              <a:ea typeface="+mn-ea"/>
              <a:cs typeface="+mn-cs"/>
            </a:endParaRPr>
          </a:p>
          <a:p>
            <a:r>
              <a:rPr lang="kk-KZ" sz="1200" kern="1200" dirty="0">
                <a:solidFill>
                  <a:schemeClr val="tx1"/>
                </a:solidFill>
                <a:effectLst/>
                <a:latin typeface="+mn-lt"/>
                <a:ea typeface="+mn-ea"/>
                <a:cs typeface="+mn-cs"/>
              </a:rPr>
              <a:t> </a:t>
            </a:r>
            <a:endParaRPr lang="ru-RU" sz="1200" kern="1200" dirty="0">
              <a:solidFill>
                <a:schemeClr val="tx1"/>
              </a:solidFill>
              <a:effectLst/>
              <a:latin typeface="+mn-lt"/>
              <a:ea typeface="+mn-ea"/>
              <a:cs typeface="+mn-cs"/>
            </a:endParaRPr>
          </a:p>
          <a:p>
            <a:r>
              <a:rPr lang="kk-KZ" sz="1200" kern="1200" dirty="0">
                <a:solidFill>
                  <a:schemeClr val="tx1"/>
                </a:solidFill>
                <a:effectLst/>
                <a:latin typeface="+mn-lt"/>
                <a:ea typeface="+mn-ea"/>
                <a:cs typeface="+mn-cs"/>
              </a:rPr>
              <a:t> </a:t>
            </a:r>
            <a:endParaRPr lang="ru-RU" sz="1200" kern="1200" dirty="0">
              <a:solidFill>
                <a:schemeClr val="tx1"/>
              </a:solidFill>
              <a:effectLst/>
              <a:latin typeface="+mn-lt"/>
              <a:ea typeface="+mn-ea"/>
              <a:cs typeface="+mn-cs"/>
            </a:endParaRPr>
          </a:p>
          <a:p>
            <a:r>
              <a:rPr lang="kk-KZ" sz="1200" kern="1200" dirty="0">
                <a:solidFill>
                  <a:schemeClr val="tx1"/>
                </a:solidFill>
                <a:effectLst/>
                <a:latin typeface="+mn-lt"/>
                <a:ea typeface="+mn-ea"/>
                <a:cs typeface="+mn-cs"/>
              </a:rPr>
              <a:t> </a:t>
            </a:r>
            <a:endParaRPr lang="ru-RU" sz="1200" kern="1200" dirty="0">
              <a:solidFill>
                <a:schemeClr val="tx1"/>
              </a:solidFill>
              <a:effectLst/>
              <a:latin typeface="+mn-lt"/>
              <a:ea typeface="+mn-ea"/>
              <a:cs typeface="+mn-cs"/>
            </a:endParaRPr>
          </a:p>
          <a:p>
            <a:r>
              <a:rPr lang="kk-KZ" sz="1200" kern="1200" dirty="0">
                <a:solidFill>
                  <a:schemeClr val="tx1"/>
                </a:solidFill>
                <a:effectLst/>
                <a:latin typeface="+mn-lt"/>
                <a:ea typeface="+mn-ea"/>
                <a:cs typeface="+mn-cs"/>
              </a:rPr>
              <a:t> </a:t>
            </a:r>
            <a:endParaRPr lang="ru-RU" sz="1200" kern="1200" dirty="0">
              <a:solidFill>
                <a:schemeClr val="tx1"/>
              </a:solidFill>
              <a:effectLst/>
              <a:latin typeface="+mn-lt"/>
              <a:ea typeface="+mn-ea"/>
              <a:cs typeface="+mn-cs"/>
            </a:endParaRPr>
          </a:p>
          <a:p>
            <a:r>
              <a:rPr lang="kk-KZ" sz="1200" kern="1200" dirty="0">
                <a:solidFill>
                  <a:schemeClr val="tx1"/>
                </a:solidFill>
                <a:effectLst/>
                <a:latin typeface="+mn-lt"/>
                <a:ea typeface="+mn-ea"/>
                <a:cs typeface="+mn-cs"/>
              </a:rPr>
              <a:t> </a:t>
            </a:r>
            <a:endParaRPr lang="ru-RU" sz="1200" kern="1200" dirty="0">
              <a:solidFill>
                <a:schemeClr val="tx1"/>
              </a:solidFill>
              <a:effectLst/>
              <a:latin typeface="+mn-lt"/>
              <a:ea typeface="+mn-ea"/>
              <a:cs typeface="+mn-cs"/>
            </a:endParaRPr>
          </a:p>
          <a:p>
            <a:r>
              <a:rPr lang="kk-KZ" sz="1200" kern="1200" dirty="0">
                <a:solidFill>
                  <a:schemeClr val="tx1"/>
                </a:solidFill>
                <a:effectLst/>
                <a:latin typeface="+mn-lt"/>
                <a:ea typeface="+mn-ea"/>
                <a:cs typeface="+mn-cs"/>
              </a:rPr>
              <a:t> </a:t>
            </a:r>
            <a:endParaRPr lang="ru-RU" sz="1200" kern="1200" dirty="0">
              <a:solidFill>
                <a:schemeClr val="tx1"/>
              </a:solidFill>
              <a:effectLst/>
              <a:latin typeface="+mn-lt"/>
              <a:ea typeface="+mn-ea"/>
              <a:cs typeface="+mn-cs"/>
            </a:endParaRPr>
          </a:p>
        </p:txBody>
      </p:sp>
      <p:sp>
        <p:nvSpPr>
          <p:cNvPr id="4" name="Номер слайда 3"/>
          <p:cNvSpPr>
            <a:spLocks noGrp="1"/>
          </p:cNvSpPr>
          <p:nvPr>
            <p:ph type="sldNum" sz="quarter" idx="10"/>
          </p:nvPr>
        </p:nvSpPr>
        <p:spPr/>
        <p:txBody>
          <a:bodyPr/>
          <a:lstStyle/>
          <a:p>
            <a:fld id="{42225C8C-C41C-42C4-8443-0AD68309BC58}" type="slidenum">
              <a:rPr lang="ru-RU" smtClean="0"/>
              <a:t>16</a:t>
            </a:fld>
            <a:endParaRPr lang="ru-RU"/>
          </a:p>
        </p:txBody>
      </p:sp>
    </p:spTree>
    <p:extLst>
      <p:ext uri="{BB962C8B-B14F-4D97-AF65-F5344CB8AC3E}">
        <p14:creationId xmlns:p14="http://schemas.microsoft.com/office/powerpoint/2010/main" val="5547711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kk-KZ" sz="1200" kern="1200" dirty="0">
                <a:solidFill>
                  <a:schemeClr val="tx1"/>
                </a:solidFill>
                <a:effectLst/>
                <a:latin typeface="+mn-lt"/>
                <a:ea typeface="+mn-ea"/>
                <a:cs typeface="+mn-cs"/>
              </a:rPr>
              <a:t>Саясаттану ең алдымен </a:t>
            </a:r>
            <a:r>
              <a:rPr lang="kk-KZ" sz="1200" b="1" kern="1200" dirty="0">
                <a:solidFill>
                  <a:schemeClr val="tx1"/>
                </a:solidFill>
                <a:effectLst/>
                <a:latin typeface="+mn-lt"/>
                <a:ea typeface="+mn-ea"/>
                <a:cs typeface="+mn-cs"/>
              </a:rPr>
              <a:t>фəлсафамен (философиямен</a:t>
            </a:r>
            <a:r>
              <a:rPr lang="kk-KZ" sz="1200" kern="1200" dirty="0">
                <a:solidFill>
                  <a:schemeClr val="tx1"/>
                </a:solidFill>
                <a:effectLst/>
                <a:latin typeface="+mn-lt"/>
                <a:ea typeface="+mn-ea"/>
                <a:cs typeface="+mn-cs"/>
              </a:rPr>
              <a:t>) тығыз байланысты. Фəлсафа - табиғат, қоғам жəне таным дамуының неғұрлым ортақ зандылықтары туралы ғылым. Ол тіршіліктің, түпкілікті себептерін, рухани байлықтардың негізінде не жатқанын жəне т. с. с. ашып, дүниеге тұтас көзқарас туғызады. Сондықтан, ол басқа пəндер сияқты саясаттануға жалпы əдістемелік ғылым болып келеді. Ол саясатты фəлсафалық тұрғыдан дəлелдейді, саяси құбылыстар мен процестерді талдауға дүниетанымдық бағдар береді. Бірақ ол мəселелерді, кұбылыстарды, өмірдің жекелеген жақтарын қарастырғанда өзінің өресі тарлығын байқатады. Саясаттану қоғам өмірінің саяси саласындағы жалпы</a:t>
            </a:r>
            <a:endParaRPr lang="ru-RU" sz="1200" kern="1200" dirty="0">
              <a:solidFill>
                <a:schemeClr val="tx1"/>
              </a:solidFill>
              <a:effectLst/>
              <a:latin typeface="+mn-lt"/>
              <a:ea typeface="+mn-ea"/>
              <a:cs typeface="+mn-cs"/>
            </a:endParaRPr>
          </a:p>
          <a:p>
            <a:r>
              <a:rPr lang="kk-KZ" sz="1200" kern="1200" dirty="0">
                <a:solidFill>
                  <a:schemeClr val="tx1"/>
                </a:solidFill>
                <a:effectLst/>
                <a:latin typeface="+mn-lt"/>
                <a:ea typeface="+mn-ea"/>
                <a:cs typeface="+mn-cs"/>
              </a:rPr>
              <a:t>заңдылықтарды нақтылайды, айқындайды, саяси танымды тереңдетеді, саяси көзқарасты қалыптастырады. Сайып келгенде, саясаттану өмірдің жалпы жақтарын карастырғанда фəлсафа тұжырымдарына сүйенеді, ал саясаттың нақтылы жақтарына келгенде фəлсафа саясаттануға жүгінеді.</a:t>
            </a:r>
            <a:endParaRPr lang="ru-RU" sz="1200" kern="1200" dirty="0">
              <a:solidFill>
                <a:schemeClr val="tx1"/>
              </a:solidFill>
              <a:effectLst/>
              <a:latin typeface="+mn-lt"/>
              <a:ea typeface="+mn-ea"/>
              <a:cs typeface="+mn-cs"/>
            </a:endParaRPr>
          </a:p>
          <a:p>
            <a:r>
              <a:rPr lang="kk-KZ" sz="1200" kern="1200" dirty="0">
                <a:solidFill>
                  <a:schemeClr val="tx1"/>
                </a:solidFill>
                <a:effectLst/>
                <a:latin typeface="+mn-lt"/>
                <a:ea typeface="+mn-ea"/>
                <a:cs typeface="+mn-cs"/>
              </a:rPr>
              <a:t> </a:t>
            </a:r>
            <a:endParaRPr lang="ru-RU" sz="1200" kern="1200" dirty="0">
              <a:solidFill>
                <a:schemeClr val="tx1"/>
              </a:solidFill>
              <a:effectLst/>
              <a:latin typeface="+mn-lt"/>
              <a:ea typeface="+mn-ea"/>
              <a:cs typeface="+mn-cs"/>
            </a:endParaRPr>
          </a:p>
          <a:p>
            <a:r>
              <a:rPr lang="kk-KZ" sz="1200" kern="1200" dirty="0">
                <a:solidFill>
                  <a:schemeClr val="tx1"/>
                </a:solidFill>
                <a:effectLst/>
                <a:latin typeface="+mn-lt"/>
                <a:ea typeface="+mn-ea"/>
                <a:cs typeface="+mn-cs"/>
              </a:rPr>
              <a:t>Саясаттану </a:t>
            </a:r>
            <a:r>
              <a:rPr lang="kk-KZ" sz="1200" b="1" kern="1200" dirty="0">
                <a:solidFill>
                  <a:schemeClr val="tx1"/>
                </a:solidFill>
                <a:effectLst/>
                <a:latin typeface="+mn-lt"/>
                <a:ea typeface="+mn-ea"/>
                <a:cs typeface="+mn-cs"/>
              </a:rPr>
              <a:t>экономикалық, теориямен </a:t>
            </a:r>
            <a:r>
              <a:rPr lang="kk-KZ" sz="1200" kern="1200" dirty="0">
                <a:solidFill>
                  <a:schemeClr val="tx1"/>
                </a:solidFill>
                <a:effectLst/>
                <a:latin typeface="+mn-lt"/>
                <a:ea typeface="+mn-ea"/>
                <a:cs typeface="+mn-cs"/>
              </a:rPr>
              <a:t>өзара байланысты. Саяси экономия саяси процестерді экономикалық тұрғыдан дəлелдей отырып, ол процестердің негізінде əр түрлі əлеуметтік топтардың өз мүдделерін жүзеге асыру үшін күресіп жатқанына көз жеткізеді. Саясаттану экономикалық, саясатты дайындау жəне іске асыру, ол процестерді мемлекеттік реттеу принциптерін ғылыми түрде негіздейді.</a:t>
            </a:r>
            <a:endParaRPr lang="ru-RU" sz="1200" kern="1200" dirty="0">
              <a:solidFill>
                <a:schemeClr val="tx1"/>
              </a:solidFill>
              <a:effectLst/>
              <a:latin typeface="+mn-lt"/>
              <a:ea typeface="+mn-ea"/>
              <a:cs typeface="+mn-cs"/>
            </a:endParaRPr>
          </a:p>
          <a:p>
            <a:r>
              <a:rPr lang="kk-KZ" sz="1200" kern="1200" dirty="0">
                <a:solidFill>
                  <a:schemeClr val="tx1"/>
                </a:solidFill>
                <a:effectLst/>
                <a:latin typeface="+mn-lt"/>
                <a:ea typeface="+mn-ea"/>
                <a:cs typeface="+mn-cs"/>
              </a:rPr>
              <a:t> </a:t>
            </a:r>
            <a:endParaRPr lang="ru-RU" sz="1200" kern="1200" dirty="0">
              <a:solidFill>
                <a:schemeClr val="tx1"/>
              </a:solidFill>
              <a:effectLst/>
              <a:latin typeface="+mn-lt"/>
              <a:ea typeface="+mn-ea"/>
              <a:cs typeface="+mn-cs"/>
            </a:endParaRPr>
          </a:p>
          <a:p>
            <a:r>
              <a:rPr lang="kk-KZ" sz="1200" kern="1200" dirty="0">
                <a:solidFill>
                  <a:schemeClr val="tx1"/>
                </a:solidFill>
                <a:effectLst/>
                <a:latin typeface="+mn-lt"/>
                <a:ea typeface="+mn-ea"/>
                <a:cs typeface="+mn-cs"/>
              </a:rPr>
              <a:t>Саясаттану </a:t>
            </a:r>
            <a:r>
              <a:rPr lang="kk-KZ" sz="1200" b="1" kern="1200" dirty="0">
                <a:solidFill>
                  <a:schemeClr val="tx1"/>
                </a:solidFill>
                <a:effectLst/>
                <a:latin typeface="+mn-lt"/>
                <a:ea typeface="+mn-ea"/>
                <a:cs typeface="+mn-cs"/>
              </a:rPr>
              <a:t>құқықтық ғылыммен </a:t>
            </a:r>
            <a:r>
              <a:rPr lang="kk-KZ" sz="1200" kern="1200" dirty="0">
                <a:solidFill>
                  <a:schemeClr val="tx1"/>
                </a:solidFill>
                <a:effectLst/>
                <a:latin typeface="+mn-lt"/>
                <a:ea typeface="+mn-ea"/>
                <a:cs typeface="+mn-cs"/>
              </a:rPr>
              <a:t>тығыз байланысты. Құқық, адамдардың, қоғамдағы қатынастары мен тəртібін, жүріс-тұрысын реттейді. Ол саяси шешімдерді дайындап, іске асырудың кұқықтық тетіктерін көрсетеді, құқықтық жəне мемлекеттік нормалар мен институттардың қиысқан, түйіскен жерлерін қарастырады. Құқықты К. Маркс заңға айналдырылған экономикалық үстем таптың еркі деп атаған.</a:t>
            </a:r>
            <a:endParaRPr lang="ru-RU" sz="1200" kern="1200" dirty="0">
              <a:solidFill>
                <a:schemeClr val="tx1"/>
              </a:solidFill>
              <a:effectLst/>
              <a:latin typeface="+mn-lt"/>
              <a:ea typeface="+mn-ea"/>
              <a:cs typeface="+mn-cs"/>
            </a:endParaRPr>
          </a:p>
          <a:p>
            <a:r>
              <a:rPr lang="kk-KZ" sz="1200" kern="1200" dirty="0">
                <a:solidFill>
                  <a:schemeClr val="tx1"/>
                </a:solidFill>
                <a:effectLst/>
                <a:latin typeface="+mn-lt"/>
                <a:ea typeface="+mn-ea"/>
                <a:cs typeface="+mn-cs"/>
              </a:rPr>
              <a:t> </a:t>
            </a:r>
            <a:endParaRPr lang="ru-RU" sz="1200" kern="1200" dirty="0">
              <a:solidFill>
                <a:schemeClr val="tx1"/>
              </a:solidFill>
              <a:effectLst/>
              <a:latin typeface="+mn-lt"/>
              <a:ea typeface="+mn-ea"/>
              <a:cs typeface="+mn-cs"/>
            </a:endParaRPr>
          </a:p>
          <a:p>
            <a:r>
              <a:rPr lang="kk-KZ" sz="1200" kern="1200" dirty="0">
                <a:solidFill>
                  <a:schemeClr val="tx1"/>
                </a:solidFill>
                <a:effectLst/>
                <a:latin typeface="+mn-lt"/>
                <a:ea typeface="+mn-ea"/>
                <a:cs typeface="+mn-cs"/>
              </a:rPr>
              <a:t>Саясаттану құқықтануға жалпы теория, оның теориялық-əдістемелік негізі іспеттес. Саяси үкіметжүйесінсіз əлеуметтік, оның ішінде құқықтық ережелер мен қатынастар жалпыға міндетті сипат алып орындалмайды. Сонымен қатар, құқықтық тұрғыда қалыптаспай саяси өкімет те əдеттегі қызметін атқара алмайды.</a:t>
            </a:r>
            <a:endParaRPr lang="ru-RU" sz="1200" kern="1200" dirty="0">
              <a:solidFill>
                <a:schemeClr val="tx1"/>
              </a:solidFill>
              <a:effectLst/>
              <a:latin typeface="+mn-lt"/>
              <a:ea typeface="+mn-ea"/>
              <a:cs typeface="+mn-cs"/>
            </a:endParaRPr>
          </a:p>
          <a:p>
            <a:r>
              <a:rPr lang="kk-KZ" sz="1200" kern="1200" dirty="0">
                <a:solidFill>
                  <a:schemeClr val="tx1"/>
                </a:solidFill>
                <a:effectLst/>
                <a:latin typeface="+mn-lt"/>
                <a:ea typeface="+mn-ea"/>
                <a:cs typeface="+mn-cs"/>
              </a:rPr>
              <a:t> </a:t>
            </a:r>
            <a:endParaRPr lang="ru-RU" sz="1200" kern="1200" dirty="0">
              <a:solidFill>
                <a:schemeClr val="tx1"/>
              </a:solidFill>
              <a:effectLst/>
              <a:latin typeface="+mn-lt"/>
              <a:ea typeface="+mn-ea"/>
              <a:cs typeface="+mn-cs"/>
            </a:endParaRPr>
          </a:p>
          <a:p>
            <a:r>
              <a:rPr lang="kk-KZ" sz="1200" kern="1200" dirty="0">
                <a:solidFill>
                  <a:schemeClr val="tx1"/>
                </a:solidFill>
                <a:effectLst/>
                <a:latin typeface="+mn-lt"/>
                <a:ea typeface="+mn-ea"/>
                <a:cs typeface="+mn-cs"/>
              </a:rPr>
              <a:t>Саясаттануға жақын ғылымдардың бірі - </a:t>
            </a:r>
            <a:r>
              <a:rPr lang="kk-KZ" sz="1200" b="1" kern="1200" dirty="0">
                <a:solidFill>
                  <a:schemeClr val="tx1"/>
                </a:solidFill>
                <a:effectLst/>
                <a:latin typeface="+mn-lt"/>
                <a:ea typeface="+mn-ea"/>
                <a:cs typeface="+mn-cs"/>
              </a:rPr>
              <a:t>əлеуметтану (социология</a:t>
            </a:r>
            <a:r>
              <a:rPr lang="kk-KZ" sz="1200" kern="1200" dirty="0">
                <a:solidFill>
                  <a:schemeClr val="tx1"/>
                </a:solidFill>
                <a:effectLst/>
                <a:latin typeface="+mn-lt"/>
                <a:ea typeface="+mn-ea"/>
                <a:cs typeface="+mn-cs"/>
              </a:rPr>
              <a:t>). Саясаттану саясатты белгілі бір зандылықтарға бағынып, іс жүзінде белгілі бір принциптерді жүзеге асыратын, дамып, өзгеріп отыратын процесс ретінде карайды. Ал əлеуметтану оған процесс ретінде емес, адамдық өлшем ретінде қарап, əлеуметтік ортаның саяси салаға етер əсерін зерттейді. Оның айналысатын мəселелері адамды жəне қауымдастықты дамытуға саясат не бере алады жəне саясатты жетілдіру үшін адамдар не істей алады. Сайып келгенде, саясаттанудың негізгі назары саясатта болса, əлеуметтанудың назары саясатты жасаушы адамда болады. Олардың арасындағы байланыс əсіресе, саясаттануды сандық əдіс-тəсілдерді пайдалануға байланысты күшейе түседі.</a:t>
            </a:r>
            <a:endParaRPr lang="ru-RU" sz="1200" kern="1200" dirty="0">
              <a:solidFill>
                <a:schemeClr val="tx1"/>
              </a:solidFill>
              <a:effectLst/>
              <a:latin typeface="+mn-lt"/>
              <a:ea typeface="+mn-ea"/>
              <a:cs typeface="+mn-cs"/>
            </a:endParaRPr>
          </a:p>
          <a:p>
            <a:r>
              <a:rPr lang="kk-KZ" sz="1200" kern="1200" dirty="0">
                <a:solidFill>
                  <a:schemeClr val="tx1"/>
                </a:solidFill>
                <a:effectLst/>
                <a:latin typeface="+mn-lt"/>
                <a:ea typeface="+mn-ea"/>
                <a:cs typeface="+mn-cs"/>
              </a:rPr>
              <a:t> </a:t>
            </a:r>
            <a:endParaRPr lang="ru-RU" sz="1200" kern="1200" dirty="0">
              <a:solidFill>
                <a:schemeClr val="tx1"/>
              </a:solidFill>
              <a:effectLst/>
              <a:latin typeface="+mn-lt"/>
              <a:ea typeface="+mn-ea"/>
              <a:cs typeface="+mn-cs"/>
            </a:endParaRPr>
          </a:p>
          <a:p>
            <a:r>
              <a:rPr lang="kk-KZ" sz="1200" b="1" kern="1200" dirty="0">
                <a:solidFill>
                  <a:schemeClr val="tx1"/>
                </a:solidFill>
                <a:effectLst/>
                <a:latin typeface="+mn-lt"/>
                <a:ea typeface="+mn-ea"/>
                <a:cs typeface="+mn-cs"/>
              </a:rPr>
              <a:t>Тарих </a:t>
            </a:r>
            <a:r>
              <a:rPr lang="kk-KZ" sz="1200" kern="1200" dirty="0">
                <a:solidFill>
                  <a:schemeClr val="tx1"/>
                </a:solidFill>
                <a:effectLst/>
                <a:latin typeface="+mn-lt"/>
                <a:ea typeface="+mn-ea"/>
                <a:cs typeface="+mn-cs"/>
              </a:rPr>
              <a:t>болса жүйелі, дəйекті түрде оқиғаның болған уақытына байланысты саяси институттар мен идеялардың дамуы туралы деректерді жинап, суреттейді.</a:t>
            </a:r>
            <a:endParaRPr lang="ru-RU" sz="1200" kern="1200" dirty="0">
              <a:solidFill>
                <a:schemeClr val="tx1"/>
              </a:solidFill>
              <a:effectLst/>
              <a:latin typeface="+mn-lt"/>
              <a:ea typeface="+mn-ea"/>
              <a:cs typeface="+mn-cs"/>
            </a:endParaRPr>
          </a:p>
          <a:p>
            <a:endParaRPr lang="ru-RU" dirty="0"/>
          </a:p>
          <a:p>
            <a:endParaRPr lang="ru-RU" dirty="0"/>
          </a:p>
        </p:txBody>
      </p:sp>
      <p:sp>
        <p:nvSpPr>
          <p:cNvPr id="4" name="Номер слайда 3"/>
          <p:cNvSpPr>
            <a:spLocks noGrp="1"/>
          </p:cNvSpPr>
          <p:nvPr>
            <p:ph type="sldNum" sz="quarter" idx="10"/>
          </p:nvPr>
        </p:nvSpPr>
        <p:spPr/>
        <p:txBody>
          <a:bodyPr/>
          <a:lstStyle/>
          <a:p>
            <a:fld id="{42225C8C-C41C-42C4-8443-0AD68309BC58}" type="slidenum">
              <a:rPr lang="ru-RU" smtClean="0"/>
              <a:t>20</a:t>
            </a:fld>
            <a:endParaRPr lang="ru-RU"/>
          </a:p>
        </p:txBody>
      </p:sp>
    </p:spTree>
    <p:extLst>
      <p:ext uri="{BB962C8B-B14F-4D97-AF65-F5344CB8AC3E}">
        <p14:creationId xmlns:p14="http://schemas.microsoft.com/office/powerpoint/2010/main" val="35779178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1942416" y="2514601"/>
            <a:ext cx="6600451" cy="2262781"/>
          </a:xfrm>
        </p:spPr>
        <p:txBody>
          <a:bodyPr anchor="b">
            <a:normAutofit/>
          </a:bodyPr>
          <a:lstStyle>
            <a:lvl1pPr>
              <a:defRPr sz="5400"/>
            </a:lvl1pPr>
          </a:lstStyle>
          <a:p>
            <a:r>
              <a:rPr lang="ru-RU" smtClean="0"/>
              <a:t>Образец заголовка</a:t>
            </a:r>
            <a:endParaRPr lang="en-US" dirty="0"/>
          </a:p>
        </p:txBody>
      </p:sp>
      <p:sp>
        <p:nvSpPr>
          <p:cNvPr id="3" name="Subtitle 2"/>
          <p:cNvSpPr>
            <a:spLocks noGrp="1"/>
          </p:cNvSpPr>
          <p:nvPr>
            <p:ph type="subTitle" idx="1"/>
          </p:nvPr>
        </p:nvSpPr>
        <p:spPr>
          <a:xfrm>
            <a:off x="1942416" y="4777380"/>
            <a:ext cx="6600451"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79BD055B-8063-4A7D-9340-F8BD56F05C4B}" type="datetimeFigureOut">
              <a:rPr lang="ru-RU" smtClean="0"/>
              <a:t>21.01.2024</a:t>
            </a:fld>
            <a:endParaRPr lang="ru-RU"/>
          </a:p>
        </p:txBody>
      </p:sp>
      <p:sp>
        <p:nvSpPr>
          <p:cNvPr id="5" name="Footer Placeholder 4"/>
          <p:cNvSpPr>
            <a:spLocks noGrp="1"/>
          </p:cNvSpPr>
          <p:nvPr>
            <p:ph type="ftr" sz="quarter" idx="11"/>
          </p:nvPr>
        </p:nvSpPr>
        <p:spPr/>
        <p:txBody>
          <a:bodyPr/>
          <a:lstStyle/>
          <a:p>
            <a:endParaRPr lang="ru-RU"/>
          </a:p>
        </p:txBody>
      </p:sp>
      <p:sp>
        <p:nvSpPr>
          <p:cNvPr id="9" name="Freeform 8"/>
          <p:cNvSpPr/>
          <p:nvPr/>
        </p:nvSpPr>
        <p:spPr bwMode="auto">
          <a:xfrm>
            <a:off x="-31719" y="4321158"/>
            <a:ext cx="1395473" cy="781781"/>
          </a:xfrm>
          <a:custGeom>
            <a:avLst/>
            <a:gdLst/>
            <a:ahLst/>
            <a:cxnLst/>
            <a:rect l="l" t="t" r="r" b="b"/>
            <a:pathLst>
              <a:path w="8042" h="10000">
                <a:moveTo>
                  <a:pt x="5799" y="10000"/>
                </a:moveTo>
                <a:cubicBezTo>
                  <a:pt x="5880" y="10000"/>
                  <a:pt x="5934" y="9940"/>
                  <a:pt x="5961" y="9880"/>
                </a:cubicBezTo>
                <a:cubicBezTo>
                  <a:pt x="5961" y="9820"/>
                  <a:pt x="5988" y="9820"/>
                  <a:pt x="5988" y="9820"/>
                </a:cubicBezTo>
                <a:lnTo>
                  <a:pt x="8042" y="5260"/>
                </a:lnTo>
                <a:cubicBezTo>
                  <a:pt x="8096" y="5140"/>
                  <a:pt x="8096" y="4901"/>
                  <a:pt x="8042" y="4721"/>
                </a:cubicBezTo>
                <a:lnTo>
                  <a:pt x="5988" y="221"/>
                </a:lnTo>
                <a:cubicBezTo>
                  <a:pt x="5988" y="160"/>
                  <a:pt x="5961" y="160"/>
                  <a:pt x="5961" y="160"/>
                </a:cubicBezTo>
                <a:cubicBezTo>
                  <a:pt x="5934" y="101"/>
                  <a:pt x="5880" y="41"/>
                  <a:pt x="5799" y="41"/>
                </a:cubicBezTo>
                <a:lnTo>
                  <a:pt x="18" y="0"/>
                </a:lnTo>
                <a:cubicBezTo>
                  <a:pt x="12" y="3330"/>
                  <a:pt x="6" y="6661"/>
                  <a:pt x="0" y="9991"/>
                </a:cubicBezTo>
                <a:lnTo>
                  <a:pt x="5799" y="10000"/>
                </a:lnTo>
                <a:close/>
              </a:path>
            </a:pathLst>
          </a:custGeom>
          <a:solidFill>
            <a:schemeClr val="accent1"/>
          </a:solidFill>
          <a:ln>
            <a:noFill/>
          </a:ln>
        </p:spPr>
      </p:sp>
      <p:sp>
        <p:nvSpPr>
          <p:cNvPr id="6" name="Slide Number Placeholder 5"/>
          <p:cNvSpPr>
            <a:spLocks noGrp="1"/>
          </p:cNvSpPr>
          <p:nvPr>
            <p:ph type="sldNum" sz="quarter" idx="12"/>
          </p:nvPr>
        </p:nvSpPr>
        <p:spPr>
          <a:xfrm>
            <a:off x="423334" y="4529541"/>
            <a:ext cx="584978" cy="365125"/>
          </a:xfrm>
        </p:spPr>
        <p:txBody>
          <a:bodyPr/>
          <a:lstStyle/>
          <a:p>
            <a:fld id="{12259802-4367-4181-B721-A00417C60174}" type="slidenum">
              <a:rPr lang="ru-RU" smtClean="0"/>
              <a:t>‹#›</a:t>
            </a:fld>
            <a:endParaRPr lang="ru-RU"/>
          </a:p>
        </p:txBody>
      </p:sp>
    </p:spTree>
    <p:extLst>
      <p:ext uri="{BB962C8B-B14F-4D97-AF65-F5344CB8AC3E}">
        <p14:creationId xmlns:p14="http://schemas.microsoft.com/office/powerpoint/2010/main" val="10883057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a:xfrm>
            <a:off x="1945201" y="624110"/>
            <a:ext cx="6589199" cy="1280890"/>
          </a:xfrm>
        </p:spPr>
        <p:txBody>
          <a:bodyPr/>
          <a:lstStyle/>
          <a:p>
            <a:r>
              <a:rPr lang="ru-RU" smtClean="0"/>
              <a:t>Образец заголовка</a:t>
            </a:r>
            <a:endParaRPr lang="en-US" dirty="0"/>
          </a:p>
        </p:txBody>
      </p:sp>
      <p:sp>
        <p:nvSpPr>
          <p:cNvPr id="3" name="Content Placeholder 2"/>
          <p:cNvSpPr>
            <a:spLocks noGrp="1"/>
          </p:cNvSpPr>
          <p:nvPr>
            <p:ph idx="1"/>
          </p:nvPr>
        </p:nvSpPr>
        <p:spPr>
          <a:xfrm>
            <a:off x="1942415" y="2133600"/>
            <a:ext cx="6591985" cy="3777622"/>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79BD055B-8063-4A7D-9340-F8BD56F05C4B}" type="datetimeFigureOut">
              <a:rPr lang="ru-RU" smtClean="0"/>
              <a:t>21.01.2024</a:t>
            </a:fld>
            <a:endParaRPr lang="ru-RU"/>
          </a:p>
        </p:txBody>
      </p:sp>
      <p:sp>
        <p:nvSpPr>
          <p:cNvPr id="5" name="Footer Placeholder 4"/>
          <p:cNvSpPr>
            <a:spLocks noGrp="1"/>
          </p:cNvSpPr>
          <p:nvPr>
            <p:ph type="ftr" sz="quarter" idx="11"/>
          </p:nvPr>
        </p:nvSpPr>
        <p:spPr/>
        <p:txBody>
          <a:bodyPr/>
          <a:lstStyle/>
          <a:p>
            <a:endParaRPr lang="ru-RU"/>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12259802-4367-4181-B721-A00417C60174}" type="slidenum">
              <a:rPr lang="ru-RU" smtClean="0"/>
              <a:t>‹#›</a:t>
            </a:fld>
            <a:endParaRPr lang="ru-RU"/>
          </a:p>
        </p:txBody>
      </p:sp>
    </p:spTree>
    <p:extLst>
      <p:ext uri="{BB962C8B-B14F-4D97-AF65-F5344CB8AC3E}">
        <p14:creationId xmlns:p14="http://schemas.microsoft.com/office/powerpoint/2010/main" val="37075329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1942415" y="2074562"/>
            <a:ext cx="6591985" cy="1468800"/>
          </a:xfrm>
        </p:spPr>
        <p:txBody>
          <a:bodyPr anchor="b"/>
          <a:lstStyle>
            <a:lvl1pPr algn="l">
              <a:defRPr sz="40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1942415" y="3581400"/>
            <a:ext cx="6591985"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79BD055B-8063-4A7D-9340-F8BD56F05C4B}" type="datetimeFigureOut">
              <a:rPr lang="ru-RU" smtClean="0"/>
              <a:t>21.01.2024</a:t>
            </a:fld>
            <a:endParaRPr lang="ru-RU"/>
          </a:p>
        </p:txBody>
      </p:sp>
      <p:sp>
        <p:nvSpPr>
          <p:cNvPr id="5" name="Footer Placeholder 4"/>
          <p:cNvSpPr>
            <a:spLocks noGrp="1"/>
          </p:cNvSpPr>
          <p:nvPr>
            <p:ph type="ftr" sz="quarter" idx="11"/>
          </p:nvPr>
        </p:nvSpPr>
        <p:spPr/>
        <p:txBody>
          <a:bodyPr/>
          <a:lstStyle/>
          <a:p>
            <a:endParaRPr lang="ru-RU"/>
          </a:p>
        </p:txBody>
      </p:sp>
      <p:sp>
        <p:nvSpPr>
          <p:cNvPr id="11"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12259802-4367-4181-B721-A00417C60174}" type="slidenum">
              <a:rPr lang="ru-RU" smtClean="0"/>
              <a:t>‹#›</a:t>
            </a:fld>
            <a:endParaRPr lang="ru-RU"/>
          </a:p>
        </p:txBody>
      </p:sp>
    </p:spTree>
    <p:extLst>
      <p:ext uri="{BB962C8B-B14F-4D97-AF65-F5344CB8AC3E}">
        <p14:creationId xmlns:p14="http://schemas.microsoft.com/office/powerpoint/2010/main" val="15720662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1942416" y="2136706"/>
            <a:ext cx="3197531" cy="376739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5337307" y="2136706"/>
            <a:ext cx="3197093" cy="376739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79BD055B-8063-4A7D-9340-F8BD56F05C4B}" type="datetimeFigureOut">
              <a:rPr lang="ru-RU" smtClean="0"/>
              <a:t>21.01.2024</a:t>
            </a:fld>
            <a:endParaRPr lang="ru-RU"/>
          </a:p>
        </p:txBody>
      </p:sp>
      <p:sp>
        <p:nvSpPr>
          <p:cNvPr id="6" name="Footer Placeholder 5"/>
          <p:cNvSpPr>
            <a:spLocks noGrp="1"/>
          </p:cNvSpPr>
          <p:nvPr>
            <p:ph type="ftr" sz="quarter" idx="11"/>
          </p:nvPr>
        </p:nvSpPr>
        <p:spPr/>
        <p:txBody>
          <a:bodyPr/>
          <a:lstStyle/>
          <a:p>
            <a:endParaRPr lang="ru-RU"/>
          </a:p>
        </p:txBody>
      </p:sp>
      <p:sp>
        <p:nvSpPr>
          <p:cNvPr id="9"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0" name="Slide Number Placeholder 5"/>
          <p:cNvSpPr>
            <a:spLocks noGrp="1"/>
          </p:cNvSpPr>
          <p:nvPr>
            <p:ph type="sldNum" sz="quarter" idx="12"/>
          </p:nvPr>
        </p:nvSpPr>
        <p:spPr>
          <a:xfrm>
            <a:off x="511228" y="787783"/>
            <a:ext cx="584978" cy="365125"/>
          </a:xfrm>
        </p:spPr>
        <p:txBody>
          <a:bodyPr/>
          <a:lstStyle/>
          <a:p>
            <a:fld id="{12259802-4367-4181-B721-A00417C60174}" type="slidenum">
              <a:rPr lang="ru-RU" smtClean="0"/>
              <a:t>‹#›</a:t>
            </a:fld>
            <a:endParaRPr lang="ru-RU"/>
          </a:p>
        </p:txBody>
      </p:sp>
    </p:spTree>
    <p:extLst>
      <p:ext uri="{BB962C8B-B14F-4D97-AF65-F5344CB8AC3E}">
        <p14:creationId xmlns:p14="http://schemas.microsoft.com/office/powerpoint/2010/main" val="29200191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ru-RU" smtClean="0"/>
              <a:t>Образец заголовка</a:t>
            </a:r>
            <a:endParaRPr lang="en-US" dirty="0"/>
          </a:p>
        </p:txBody>
      </p:sp>
      <p:sp>
        <p:nvSpPr>
          <p:cNvPr id="3" name="Text Placeholder 2"/>
          <p:cNvSpPr>
            <a:spLocks noGrp="1"/>
          </p:cNvSpPr>
          <p:nvPr>
            <p:ph type="body" idx="1"/>
          </p:nvPr>
        </p:nvSpPr>
        <p:spPr>
          <a:xfrm>
            <a:off x="2265352" y="2226626"/>
            <a:ext cx="2874596"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942415" y="2802888"/>
            <a:ext cx="3197532" cy="3105703"/>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5656154" y="2223398"/>
            <a:ext cx="2873239"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5333715" y="2799660"/>
            <a:ext cx="3195680" cy="3105703"/>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79BD055B-8063-4A7D-9340-F8BD56F05C4B}" type="datetimeFigureOut">
              <a:rPr lang="ru-RU" smtClean="0"/>
              <a:t>21.01.2024</a:t>
            </a:fld>
            <a:endParaRPr lang="ru-RU"/>
          </a:p>
        </p:txBody>
      </p:sp>
      <p:sp>
        <p:nvSpPr>
          <p:cNvPr id="8" name="Footer Placeholder 7"/>
          <p:cNvSpPr>
            <a:spLocks noGrp="1"/>
          </p:cNvSpPr>
          <p:nvPr>
            <p:ph type="ftr" sz="quarter" idx="11"/>
          </p:nvPr>
        </p:nvSpPr>
        <p:spPr/>
        <p:txBody>
          <a:bodyPr/>
          <a:lstStyle/>
          <a:p>
            <a:endParaRPr lang="ru-RU"/>
          </a:p>
        </p:txBody>
      </p:sp>
      <p:sp>
        <p:nvSpPr>
          <p:cNvPr id="11"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2" name="Slide Number Placeholder 5"/>
          <p:cNvSpPr>
            <a:spLocks noGrp="1"/>
          </p:cNvSpPr>
          <p:nvPr>
            <p:ph type="sldNum" sz="quarter" idx="12"/>
          </p:nvPr>
        </p:nvSpPr>
        <p:spPr>
          <a:xfrm>
            <a:off x="511228" y="787783"/>
            <a:ext cx="584978" cy="365125"/>
          </a:xfrm>
        </p:spPr>
        <p:txBody>
          <a:bodyPr/>
          <a:lstStyle/>
          <a:p>
            <a:fld id="{12259802-4367-4181-B721-A00417C60174}" type="slidenum">
              <a:rPr lang="ru-RU" smtClean="0"/>
              <a:t>‹#›</a:t>
            </a:fld>
            <a:endParaRPr lang="ru-RU"/>
          </a:p>
        </p:txBody>
      </p:sp>
    </p:spTree>
    <p:extLst>
      <p:ext uri="{BB962C8B-B14F-4D97-AF65-F5344CB8AC3E}">
        <p14:creationId xmlns:p14="http://schemas.microsoft.com/office/powerpoint/2010/main" val="32144784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a:xfrm>
            <a:off x="1945200" y="624110"/>
            <a:ext cx="6589200" cy="1280890"/>
          </a:xfrm>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79BD055B-8063-4A7D-9340-F8BD56F05C4B}" type="datetimeFigureOut">
              <a:rPr lang="ru-RU" smtClean="0"/>
              <a:t>21.01.2024</a:t>
            </a:fld>
            <a:endParaRPr lang="ru-RU"/>
          </a:p>
        </p:txBody>
      </p:sp>
      <p:sp>
        <p:nvSpPr>
          <p:cNvPr id="4" name="Footer Placeholder 3"/>
          <p:cNvSpPr>
            <a:spLocks noGrp="1"/>
          </p:cNvSpPr>
          <p:nvPr>
            <p:ph type="ftr" sz="quarter" idx="11"/>
          </p:nvPr>
        </p:nvSpPr>
        <p:spPr/>
        <p:txBody>
          <a:bodyPr/>
          <a:lstStyle/>
          <a:p>
            <a:endParaRPr lang="ru-RU"/>
          </a:p>
        </p:txBody>
      </p:sp>
      <p:sp>
        <p:nvSpPr>
          <p:cNvPr id="8"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12259802-4367-4181-B721-A00417C60174}" type="slidenum">
              <a:rPr lang="ru-RU" smtClean="0"/>
              <a:t>‹#›</a:t>
            </a:fld>
            <a:endParaRPr lang="ru-RU"/>
          </a:p>
        </p:txBody>
      </p:sp>
    </p:spTree>
    <p:extLst>
      <p:ext uri="{BB962C8B-B14F-4D97-AF65-F5344CB8AC3E}">
        <p14:creationId xmlns:p14="http://schemas.microsoft.com/office/powerpoint/2010/main" val="17808028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9BD055B-8063-4A7D-9340-F8BD56F05C4B}" type="datetimeFigureOut">
              <a:rPr lang="ru-RU" smtClean="0"/>
              <a:t>21.01.2024</a:t>
            </a:fld>
            <a:endParaRPr lang="ru-RU"/>
          </a:p>
        </p:txBody>
      </p:sp>
      <p:sp>
        <p:nvSpPr>
          <p:cNvPr id="3" name="Footer Placeholder 2"/>
          <p:cNvSpPr>
            <a:spLocks noGrp="1"/>
          </p:cNvSpPr>
          <p:nvPr>
            <p:ph type="ftr" sz="quarter" idx="11"/>
          </p:nvPr>
        </p:nvSpPr>
        <p:spPr/>
        <p:txBody>
          <a:bodyPr/>
          <a:lstStyle/>
          <a:p>
            <a:endParaRPr lang="ru-RU"/>
          </a:p>
        </p:txBody>
      </p:sp>
      <p:sp>
        <p:nvSpPr>
          <p:cNvPr id="6"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12259802-4367-4181-B721-A00417C60174}" type="slidenum">
              <a:rPr lang="ru-RU" smtClean="0"/>
              <a:t>‹#›</a:t>
            </a:fld>
            <a:endParaRPr lang="ru-RU"/>
          </a:p>
        </p:txBody>
      </p:sp>
    </p:spTree>
    <p:extLst>
      <p:ext uri="{BB962C8B-B14F-4D97-AF65-F5344CB8AC3E}">
        <p14:creationId xmlns:p14="http://schemas.microsoft.com/office/powerpoint/2010/main" val="37873652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942415" y="446088"/>
            <a:ext cx="2629584" cy="976312"/>
          </a:xfrm>
        </p:spPr>
        <p:txBody>
          <a:bodyPr anchor="b"/>
          <a:lstStyle>
            <a:lvl1pPr algn="l">
              <a:defRPr sz="2000" b="0"/>
            </a:lvl1pPr>
          </a:lstStyle>
          <a:p>
            <a:r>
              <a:rPr lang="ru-RU" smtClean="0"/>
              <a:t>Образец заголовка</a:t>
            </a:r>
            <a:endParaRPr lang="en-US" dirty="0"/>
          </a:p>
        </p:txBody>
      </p:sp>
      <p:sp>
        <p:nvSpPr>
          <p:cNvPr id="3" name="Content Placeholder 2"/>
          <p:cNvSpPr>
            <a:spLocks noGrp="1"/>
          </p:cNvSpPr>
          <p:nvPr>
            <p:ph idx="1"/>
          </p:nvPr>
        </p:nvSpPr>
        <p:spPr>
          <a:xfrm>
            <a:off x="4743494" y="446089"/>
            <a:ext cx="3790906" cy="5414963"/>
          </a:xfrm>
        </p:spPr>
        <p:txBody>
          <a:bodyPr anchor="ct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1942415" y="1598613"/>
            <a:ext cx="2629584"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79BD055B-8063-4A7D-9340-F8BD56F05C4B}" type="datetimeFigureOut">
              <a:rPr lang="ru-RU" smtClean="0"/>
              <a:t>21.01.2024</a:t>
            </a:fld>
            <a:endParaRPr lang="ru-RU"/>
          </a:p>
        </p:txBody>
      </p:sp>
      <p:sp>
        <p:nvSpPr>
          <p:cNvPr id="6" name="Footer Placeholder 5"/>
          <p:cNvSpPr>
            <a:spLocks noGrp="1"/>
          </p:cNvSpPr>
          <p:nvPr>
            <p:ph type="ftr" sz="quarter" idx="11"/>
          </p:nvPr>
        </p:nvSpPr>
        <p:spPr/>
        <p:txBody>
          <a:bodyPr/>
          <a:lstStyle/>
          <a:p>
            <a:endParaRPr lang="ru-RU"/>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12259802-4367-4181-B721-A00417C60174}" type="slidenum">
              <a:rPr lang="ru-RU" smtClean="0"/>
              <a:t>‹#›</a:t>
            </a:fld>
            <a:endParaRPr lang="ru-RU"/>
          </a:p>
        </p:txBody>
      </p:sp>
    </p:spTree>
    <p:extLst>
      <p:ext uri="{BB962C8B-B14F-4D97-AF65-F5344CB8AC3E}">
        <p14:creationId xmlns:p14="http://schemas.microsoft.com/office/powerpoint/2010/main" val="34480084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942415" y="4800600"/>
            <a:ext cx="6591985" cy="566738"/>
          </a:xfrm>
        </p:spPr>
        <p:txBody>
          <a:bodyPr anchor="b">
            <a:normAutofit/>
          </a:bodyPr>
          <a:lstStyle>
            <a:lvl1pPr algn="l">
              <a:defRPr sz="24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1942415" y="634965"/>
            <a:ext cx="6591985"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1942415" y="5367338"/>
            <a:ext cx="6591985"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79BD055B-8063-4A7D-9340-F8BD56F05C4B}" type="datetimeFigureOut">
              <a:rPr lang="ru-RU" smtClean="0"/>
              <a:t>21.01.2024</a:t>
            </a:fld>
            <a:endParaRPr lang="ru-RU"/>
          </a:p>
        </p:txBody>
      </p:sp>
      <p:sp>
        <p:nvSpPr>
          <p:cNvPr id="6" name="Footer Placeholder 5"/>
          <p:cNvSpPr>
            <a:spLocks noGrp="1"/>
          </p:cNvSpPr>
          <p:nvPr>
            <p:ph type="ftr" sz="quarter" idx="11"/>
          </p:nvPr>
        </p:nvSpPr>
        <p:spPr/>
        <p:txBody>
          <a:bodyPr/>
          <a:lstStyle/>
          <a:p>
            <a:endParaRPr lang="ru-RU"/>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12259802-4367-4181-B721-A00417C60174}" type="slidenum">
              <a:rPr lang="ru-RU" smtClean="0"/>
              <a:t>‹#›</a:t>
            </a:fld>
            <a:endParaRPr lang="ru-RU"/>
          </a:p>
        </p:txBody>
      </p:sp>
    </p:spTree>
    <p:extLst>
      <p:ext uri="{BB962C8B-B14F-4D97-AF65-F5344CB8AC3E}">
        <p14:creationId xmlns:p14="http://schemas.microsoft.com/office/powerpoint/2010/main" val="41452422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1942415" y="609600"/>
            <a:ext cx="6591985" cy="3117040"/>
          </a:xfrm>
        </p:spPr>
        <p:txBody>
          <a:bodyPr anchor="ctr">
            <a:normAutofit/>
          </a:bodyPr>
          <a:lstStyle>
            <a:lvl1pPr algn="l">
              <a:defRPr sz="48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79BD055B-8063-4A7D-9340-F8BD56F05C4B}" type="datetimeFigureOut">
              <a:rPr lang="ru-RU" smtClean="0"/>
              <a:t>21.01.2024</a:t>
            </a:fld>
            <a:endParaRPr lang="ru-RU"/>
          </a:p>
        </p:txBody>
      </p:sp>
      <p:sp>
        <p:nvSpPr>
          <p:cNvPr id="5" name="Footer Placeholder 4"/>
          <p:cNvSpPr>
            <a:spLocks noGrp="1"/>
          </p:cNvSpPr>
          <p:nvPr>
            <p:ph type="ftr" sz="quarter" idx="11"/>
          </p:nvPr>
        </p:nvSpPr>
        <p:spPr/>
        <p:txBody>
          <a:bodyPr/>
          <a:lstStyle/>
          <a:p>
            <a:endParaRPr lang="ru-RU"/>
          </a:p>
        </p:txBody>
      </p:sp>
      <p:sp>
        <p:nvSpPr>
          <p:cNvPr id="10"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12259802-4367-4181-B721-A00417C60174}" type="slidenum">
              <a:rPr lang="ru-RU" smtClean="0"/>
              <a:t>‹#›</a:t>
            </a:fld>
            <a:endParaRPr lang="ru-RU"/>
          </a:p>
        </p:txBody>
      </p:sp>
    </p:spTree>
    <p:extLst>
      <p:ext uri="{BB962C8B-B14F-4D97-AF65-F5344CB8AC3E}">
        <p14:creationId xmlns:p14="http://schemas.microsoft.com/office/powerpoint/2010/main" val="24557285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ru-RU" smtClean="0"/>
              <a:t>Образец заголовка</a:t>
            </a:r>
            <a:endParaRPr lang="en-US" dirty="0"/>
          </a:p>
        </p:txBody>
      </p:sp>
      <p:sp>
        <p:nvSpPr>
          <p:cNvPr id="13" name="Text Placeholder 9"/>
          <p:cNvSpPr>
            <a:spLocks noGrp="1"/>
          </p:cNvSpPr>
          <p:nvPr>
            <p:ph type="body" sz="quarter" idx="13"/>
          </p:nvPr>
        </p:nvSpPr>
        <p:spPr>
          <a:xfrm>
            <a:off x="2415972" y="3505200"/>
            <a:ext cx="5653888"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79BD055B-8063-4A7D-9340-F8BD56F05C4B}" type="datetimeFigureOut">
              <a:rPr lang="ru-RU" smtClean="0"/>
              <a:t>21.01.2024</a:t>
            </a:fld>
            <a:endParaRPr lang="ru-RU"/>
          </a:p>
        </p:txBody>
      </p:sp>
      <p:sp>
        <p:nvSpPr>
          <p:cNvPr id="5" name="Footer Placeholder 4"/>
          <p:cNvSpPr>
            <a:spLocks noGrp="1"/>
          </p:cNvSpPr>
          <p:nvPr>
            <p:ph type="ftr" sz="quarter" idx="11"/>
          </p:nvPr>
        </p:nvSpPr>
        <p:spPr/>
        <p:txBody>
          <a:bodyPr/>
          <a:lstStyle/>
          <a:p>
            <a:endParaRPr lang="ru-RU"/>
          </a:p>
        </p:txBody>
      </p:sp>
      <p:sp>
        <p:nvSpPr>
          <p:cNvPr id="19"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12259802-4367-4181-B721-A00417C60174}" type="slidenum">
              <a:rPr lang="ru-RU" smtClean="0"/>
              <a:t>‹#›</a:t>
            </a:fld>
            <a:endParaRPr lang="ru-RU"/>
          </a:p>
        </p:txBody>
      </p:sp>
      <p:sp>
        <p:nvSpPr>
          <p:cNvPr id="14" name="TextBox 13"/>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73639437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1942415" y="2438401"/>
            <a:ext cx="6591985" cy="2724845"/>
          </a:xfrm>
        </p:spPr>
        <p:txBody>
          <a:bodyPr anchor="b">
            <a:normAutofit/>
          </a:bodyPr>
          <a:lstStyle>
            <a:lvl1pPr algn="l">
              <a:defRPr sz="4800" b="0"/>
            </a:lvl1pPr>
          </a:lstStyle>
          <a:p>
            <a:r>
              <a:rPr lang="ru-RU" smtClean="0"/>
              <a:t>Образец заголовка</a:t>
            </a:r>
            <a:endParaRPr lang="en-US" dirty="0"/>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smtClean="0"/>
              <a:t>Образец текста</a:t>
            </a:r>
          </a:p>
        </p:txBody>
      </p:sp>
      <p:sp>
        <p:nvSpPr>
          <p:cNvPr id="5" name="Date Placeholder 4"/>
          <p:cNvSpPr>
            <a:spLocks noGrp="1"/>
          </p:cNvSpPr>
          <p:nvPr>
            <p:ph type="dt" sz="half" idx="10"/>
          </p:nvPr>
        </p:nvSpPr>
        <p:spPr/>
        <p:txBody>
          <a:bodyPr/>
          <a:lstStyle/>
          <a:p>
            <a:fld id="{79BD055B-8063-4A7D-9340-F8BD56F05C4B}" type="datetimeFigureOut">
              <a:rPr lang="ru-RU" smtClean="0"/>
              <a:t>21.01.2024</a:t>
            </a:fld>
            <a:endParaRPr lang="ru-RU"/>
          </a:p>
        </p:txBody>
      </p:sp>
      <p:sp>
        <p:nvSpPr>
          <p:cNvPr id="6" name="Footer Placeholder 5"/>
          <p:cNvSpPr>
            <a:spLocks noGrp="1"/>
          </p:cNvSpPr>
          <p:nvPr>
            <p:ph type="ftr" sz="quarter" idx="11"/>
          </p:nvPr>
        </p:nvSpPr>
        <p:spPr/>
        <p:txBody>
          <a:bodyPr/>
          <a:lstStyle/>
          <a:p>
            <a:endParaRPr lang="ru-RU"/>
          </a:p>
        </p:txBody>
      </p:sp>
      <p:sp>
        <p:nvSpPr>
          <p:cNvPr id="11"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12259802-4367-4181-B721-A00417C60174}" type="slidenum">
              <a:rPr lang="ru-RU" smtClean="0"/>
              <a:t>‹#›</a:t>
            </a:fld>
            <a:endParaRPr lang="ru-RU"/>
          </a:p>
        </p:txBody>
      </p:sp>
    </p:spTree>
    <p:extLst>
      <p:ext uri="{BB962C8B-B14F-4D97-AF65-F5344CB8AC3E}">
        <p14:creationId xmlns:p14="http://schemas.microsoft.com/office/powerpoint/2010/main" val="120728720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13"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ru-RU" smtClean="0"/>
              <a:t>Образец заголовка</a:t>
            </a:r>
            <a:endParaRPr lang="en-US" dirty="0"/>
          </a:p>
        </p:txBody>
      </p:sp>
      <p:sp>
        <p:nvSpPr>
          <p:cNvPr id="21" name="Text Placeholder 9"/>
          <p:cNvSpPr>
            <a:spLocks noGrp="1"/>
          </p:cNvSpPr>
          <p:nvPr>
            <p:ph type="body" sz="quarter" idx="13"/>
          </p:nvPr>
        </p:nvSpPr>
        <p:spPr>
          <a:xfrm>
            <a:off x="1942415" y="4343400"/>
            <a:ext cx="6688292"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4" name="Text Placeholder 3"/>
          <p:cNvSpPr>
            <a:spLocks noGrp="1"/>
          </p:cNvSpPr>
          <p:nvPr>
            <p:ph type="body" sz="half" idx="2"/>
          </p:nvPr>
        </p:nvSpPr>
        <p:spPr>
          <a:xfrm>
            <a:off x="1942415" y="5181600"/>
            <a:ext cx="6688292"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smtClean="0"/>
              <a:t>Образец текста</a:t>
            </a:r>
          </a:p>
        </p:txBody>
      </p:sp>
      <p:sp>
        <p:nvSpPr>
          <p:cNvPr id="5" name="Date Placeholder 4"/>
          <p:cNvSpPr>
            <a:spLocks noGrp="1"/>
          </p:cNvSpPr>
          <p:nvPr>
            <p:ph type="dt" sz="half" idx="10"/>
          </p:nvPr>
        </p:nvSpPr>
        <p:spPr/>
        <p:txBody>
          <a:bodyPr/>
          <a:lstStyle/>
          <a:p>
            <a:fld id="{79BD055B-8063-4A7D-9340-F8BD56F05C4B}" type="datetimeFigureOut">
              <a:rPr lang="ru-RU" smtClean="0"/>
              <a:t>21.01.2024</a:t>
            </a:fld>
            <a:endParaRPr lang="ru-RU"/>
          </a:p>
        </p:txBody>
      </p:sp>
      <p:sp>
        <p:nvSpPr>
          <p:cNvPr id="6" name="Footer Placeholder 5"/>
          <p:cNvSpPr>
            <a:spLocks noGrp="1"/>
          </p:cNvSpPr>
          <p:nvPr>
            <p:ph type="ftr" sz="quarter" idx="11"/>
          </p:nvPr>
        </p:nvSpPr>
        <p:spPr/>
        <p:txBody>
          <a:bodyPr/>
          <a:lstStyle/>
          <a:p>
            <a:endParaRPr lang="ru-RU"/>
          </a:p>
        </p:txBody>
      </p:sp>
      <p:sp>
        <p:nvSpPr>
          <p:cNvPr id="2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12259802-4367-4181-B721-A00417C60174}" type="slidenum">
              <a:rPr lang="ru-RU" smtClean="0"/>
              <a:t>‹#›</a:t>
            </a:fld>
            <a:endParaRPr lang="ru-RU"/>
          </a:p>
        </p:txBody>
      </p:sp>
      <p:sp>
        <p:nvSpPr>
          <p:cNvPr id="11" name="TextBox 10"/>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2" name="TextBox 11"/>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64217337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1942416" y="627407"/>
            <a:ext cx="6591984" cy="2880020"/>
          </a:xfrm>
        </p:spPr>
        <p:txBody>
          <a:bodyPr anchor="ctr">
            <a:normAutofit/>
          </a:bodyPr>
          <a:lstStyle>
            <a:lvl1pPr algn="l">
              <a:defRPr sz="4800" b="0"/>
            </a:lvl1pPr>
          </a:lstStyle>
          <a:p>
            <a:r>
              <a:rPr lang="ru-RU" smtClean="0"/>
              <a:t>Образец заголовка</a:t>
            </a:r>
            <a:endParaRPr lang="en-US" dirty="0"/>
          </a:p>
        </p:txBody>
      </p:sp>
      <p:sp>
        <p:nvSpPr>
          <p:cNvPr id="21" name="Text Placeholder 9"/>
          <p:cNvSpPr>
            <a:spLocks noGrp="1"/>
          </p:cNvSpPr>
          <p:nvPr>
            <p:ph type="body" sz="quarter" idx="13"/>
          </p:nvPr>
        </p:nvSpPr>
        <p:spPr>
          <a:xfrm>
            <a:off x="1942415" y="4343400"/>
            <a:ext cx="6591985"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smtClean="0"/>
              <a:t>Образец текста</a:t>
            </a:r>
          </a:p>
        </p:txBody>
      </p:sp>
      <p:sp>
        <p:nvSpPr>
          <p:cNvPr id="5" name="Date Placeholder 4"/>
          <p:cNvSpPr>
            <a:spLocks noGrp="1"/>
          </p:cNvSpPr>
          <p:nvPr>
            <p:ph type="dt" sz="half" idx="10"/>
          </p:nvPr>
        </p:nvSpPr>
        <p:spPr/>
        <p:txBody>
          <a:bodyPr/>
          <a:lstStyle/>
          <a:p>
            <a:fld id="{79BD055B-8063-4A7D-9340-F8BD56F05C4B}" type="datetimeFigureOut">
              <a:rPr lang="ru-RU" smtClean="0"/>
              <a:t>21.01.2024</a:t>
            </a:fld>
            <a:endParaRPr lang="ru-RU"/>
          </a:p>
        </p:txBody>
      </p:sp>
      <p:sp>
        <p:nvSpPr>
          <p:cNvPr id="6" name="Footer Placeholder 5"/>
          <p:cNvSpPr>
            <a:spLocks noGrp="1"/>
          </p:cNvSpPr>
          <p:nvPr>
            <p:ph type="ftr" sz="quarter" idx="11"/>
          </p:nvPr>
        </p:nvSpPr>
        <p:spPr/>
        <p:txBody>
          <a:bodyPr/>
          <a:lstStyle/>
          <a:p>
            <a:endParaRPr lang="ru-RU"/>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12259802-4367-4181-B721-A00417C60174}" type="slidenum">
              <a:rPr lang="ru-RU" smtClean="0"/>
              <a:t>‹#›</a:t>
            </a:fld>
            <a:endParaRPr lang="ru-RU"/>
          </a:p>
        </p:txBody>
      </p:sp>
    </p:spTree>
    <p:extLst>
      <p:ext uri="{BB962C8B-B14F-4D97-AF65-F5344CB8AC3E}">
        <p14:creationId xmlns:p14="http://schemas.microsoft.com/office/powerpoint/2010/main" val="83859930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79BD055B-8063-4A7D-9340-F8BD56F05C4B}" type="datetimeFigureOut">
              <a:rPr lang="ru-RU" smtClean="0"/>
              <a:t>21.01.2024</a:t>
            </a:fld>
            <a:endParaRPr lang="ru-RU"/>
          </a:p>
        </p:txBody>
      </p:sp>
      <p:sp>
        <p:nvSpPr>
          <p:cNvPr id="5" name="Footer Placeholder 4"/>
          <p:cNvSpPr>
            <a:spLocks noGrp="1"/>
          </p:cNvSpPr>
          <p:nvPr>
            <p:ph type="ftr" sz="quarter" idx="11"/>
          </p:nvPr>
        </p:nvSpPr>
        <p:spPr/>
        <p:txBody>
          <a:bodyPr/>
          <a:lstStyle/>
          <a:p>
            <a:endParaRPr lang="ru-RU"/>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12259802-4367-4181-B721-A00417C60174}" type="slidenum">
              <a:rPr lang="ru-RU" smtClean="0"/>
              <a:t>‹#›</a:t>
            </a:fld>
            <a:endParaRPr lang="ru-RU"/>
          </a:p>
        </p:txBody>
      </p:sp>
    </p:spTree>
    <p:extLst>
      <p:ext uri="{BB962C8B-B14F-4D97-AF65-F5344CB8AC3E}">
        <p14:creationId xmlns:p14="http://schemas.microsoft.com/office/powerpoint/2010/main" val="65277174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78535" y="627406"/>
            <a:ext cx="1656132" cy="5283817"/>
          </a:xfrm>
        </p:spPr>
        <p:txBody>
          <a:bodyPr vert="eaVert" anchor="ct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1942416" y="627406"/>
            <a:ext cx="4716348" cy="5283817"/>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79BD055B-8063-4A7D-9340-F8BD56F05C4B}" type="datetimeFigureOut">
              <a:rPr lang="ru-RU" smtClean="0"/>
              <a:t>21.01.2024</a:t>
            </a:fld>
            <a:endParaRPr lang="ru-RU"/>
          </a:p>
        </p:txBody>
      </p:sp>
      <p:sp>
        <p:nvSpPr>
          <p:cNvPr id="5" name="Footer Placeholder 4"/>
          <p:cNvSpPr>
            <a:spLocks noGrp="1"/>
          </p:cNvSpPr>
          <p:nvPr>
            <p:ph type="ftr" sz="quarter" idx="11"/>
          </p:nvPr>
        </p:nvSpPr>
        <p:spPr/>
        <p:txBody>
          <a:bodyPr/>
          <a:lstStyle/>
          <a:p>
            <a:endParaRPr lang="ru-RU"/>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12259802-4367-4181-B721-A00417C60174}" type="slidenum">
              <a:rPr lang="ru-RU" smtClean="0"/>
              <a:t>‹#›</a:t>
            </a:fld>
            <a:endParaRPr lang="ru-RU"/>
          </a:p>
        </p:txBody>
      </p:sp>
    </p:spTree>
    <p:extLst>
      <p:ext uri="{BB962C8B-B14F-4D97-AF65-F5344CB8AC3E}">
        <p14:creationId xmlns:p14="http://schemas.microsoft.com/office/powerpoint/2010/main" val="34946630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36" name="Group 35"/>
          <p:cNvGrpSpPr/>
          <p:nvPr/>
        </p:nvGrpSpPr>
        <p:grpSpPr>
          <a:xfrm>
            <a:off x="1" y="228600"/>
            <a:ext cx="1981200" cy="6638628"/>
            <a:chOff x="2487613" y="285750"/>
            <a:chExt cx="2428875" cy="5654676"/>
          </a:xfrm>
        </p:grpSpPr>
        <p:sp>
          <p:nvSpPr>
            <p:cNvPr id="37"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38"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39"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40"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41"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42"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43"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44"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45"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46"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47"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48"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49" name="Group 48"/>
          <p:cNvGrpSpPr/>
          <p:nvPr/>
        </p:nvGrpSpPr>
        <p:grpSpPr>
          <a:xfrm>
            <a:off x="20421" y="285"/>
            <a:ext cx="1952272" cy="6852968"/>
            <a:chOff x="6627813" y="195717"/>
            <a:chExt cx="1952625" cy="5678034"/>
          </a:xfrm>
        </p:grpSpPr>
        <p:sp>
          <p:nvSpPr>
            <p:cNvPr id="50" name="Freeform 27"/>
            <p:cNvSpPr/>
            <p:nvPr/>
          </p:nvSpPr>
          <p:spPr bwMode="auto">
            <a:xfrm>
              <a:off x="6627813" y="195717"/>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51"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52"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53"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54"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55"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56"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57"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58"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59"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60"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61"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62" name="Rectangle 61"/>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1945200" y="624110"/>
            <a:ext cx="6589200" cy="1280890"/>
          </a:xfrm>
          <a:prstGeom prst="rect">
            <a:avLst/>
          </a:prstGeom>
        </p:spPr>
        <p:txBody>
          <a:bodyPr vert="horz" lIns="91440" tIns="45720" rIns="91440" bIns="45720" rtlCol="0" anchor="t">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1942415" y="2133600"/>
            <a:ext cx="6591985" cy="38862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7772400" y="6135089"/>
            <a:ext cx="766380" cy="370171"/>
          </a:xfrm>
          <a:prstGeom prst="rect">
            <a:avLst/>
          </a:prstGeom>
        </p:spPr>
        <p:txBody>
          <a:bodyPr vert="horz" lIns="91440" tIns="45720" rIns="91440" bIns="45720" rtlCol="0" anchor="ctr"/>
          <a:lstStyle>
            <a:lvl1pPr algn="r">
              <a:defRPr sz="900">
                <a:solidFill>
                  <a:schemeClr val="tx1">
                    <a:tint val="75000"/>
                  </a:schemeClr>
                </a:solidFill>
              </a:defRPr>
            </a:lvl1pPr>
          </a:lstStyle>
          <a:p>
            <a:fld id="{79BD055B-8063-4A7D-9340-F8BD56F05C4B}" type="datetimeFigureOut">
              <a:rPr lang="ru-RU" smtClean="0"/>
              <a:t>21.01.2024</a:t>
            </a:fld>
            <a:endParaRPr lang="ru-RU"/>
          </a:p>
        </p:txBody>
      </p:sp>
      <p:sp>
        <p:nvSpPr>
          <p:cNvPr id="5" name="Footer Placeholder 4"/>
          <p:cNvSpPr>
            <a:spLocks noGrp="1"/>
          </p:cNvSpPr>
          <p:nvPr>
            <p:ph type="ftr" sz="quarter" idx="3"/>
          </p:nvPr>
        </p:nvSpPr>
        <p:spPr>
          <a:xfrm>
            <a:off x="1942415" y="6135809"/>
            <a:ext cx="5716488"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ru-RU"/>
          </a:p>
        </p:txBody>
      </p:sp>
      <p:sp>
        <p:nvSpPr>
          <p:cNvPr id="6" name="Slide Number Placeholder 5"/>
          <p:cNvSpPr>
            <a:spLocks noGrp="1"/>
          </p:cNvSpPr>
          <p:nvPr>
            <p:ph type="sldNum" sz="quarter" idx="4"/>
          </p:nvPr>
        </p:nvSpPr>
        <p:spPr bwMode="gray">
          <a:xfrm>
            <a:off x="511228" y="787783"/>
            <a:ext cx="584978" cy="365125"/>
          </a:xfrm>
          <a:prstGeom prst="rect">
            <a:avLst/>
          </a:prstGeom>
        </p:spPr>
        <p:txBody>
          <a:bodyPr vert="horz" lIns="91440" tIns="45720" rIns="91440" bIns="45720" rtlCol="0" anchor="ctr"/>
          <a:lstStyle>
            <a:lvl1pPr algn="r">
              <a:defRPr sz="2000">
                <a:solidFill>
                  <a:srgbClr val="FEFFFF"/>
                </a:solidFill>
              </a:defRPr>
            </a:lvl1pPr>
          </a:lstStyle>
          <a:p>
            <a:fld id="{12259802-4367-4181-B721-A00417C60174}" type="slidenum">
              <a:rPr lang="ru-RU" smtClean="0"/>
              <a:t>‹#›</a:t>
            </a:fld>
            <a:endParaRPr lang="ru-RU"/>
          </a:p>
        </p:txBody>
      </p:sp>
    </p:spTree>
    <p:extLst>
      <p:ext uri="{BB962C8B-B14F-4D97-AF65-F5344CB8AC3E}">
        <p14:creationId xmlns:p14="http://schemas.microsoft.com/office/powerpoint/2010/main" val="1405395873"/>
      </p:ext>
    </p:extLst>
  </p:cSld>
  <p:clrMap bg1="lt1" tx1="dk1" bg2="lt2" tx2="dk2" accent1="accent1" accent2="accent2" accent3="accent3" accent4="accent4" accent5="accent5" accent6="accent6" hlink="hlink" folHlink="folHlink"/>
  <p:sldLayoutIdLst>
    <p:sldLayoutId id="2147484457" r:id="rId1"/>
    <p:sldLayoutId id="2147484458" r:id="rId2"/>
    <p:sldLayoutId id="2147484459" r:id="rId3"/>
    <p:sldLayoutId id="2147484460" r:id="rId4"/>
    <p:sldLayoutId id="2147484461" r:id="rId5"/>
    <p:sldLayoutId id="2147484462" r:id="rId6"/>
    <p:sldLayoutId id="2147484463" r:id="rId7"/>
    <p:sldLayoutId id="2147484464" r:id="rId8"/>
    <p:sldLayoutId id="2147484465" r:id="rId9"/>
    <p:sldLayoutId id="2147484466" r:id="rId10"/>
    <p:sldLayoutId id="2147484467" r:id="rId11"/>
    <p:sldLayoutId id="2147484468" r:id="rId12"/>
    <p:sldLayoutId id="2147484469" r:id="rId13"/>
    <p:sldLayoutId id="2147484470" r:id="rId14"/>
    <p:sldLayoutId id="2147484471" r:id="rId15"/>
    <p:sldLayoutId id="2147484472"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3.jpe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5.jpeg"/></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7.xml"/><Relationship Id="rId5" Type="http://schemas.openxmlformats.org/officeDocument/2006/relationships/image" Target="../media/image9.jpeg"/><Relationship Id="rId4" Type="http://schemas.openxmlformats.org/officeDocument/2006/relationships/image" Target="../media/image8.jpe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827584" y="1268760"/>
            <a:ext cx="7772400" cy="1829761"/>
          </a:xfrm>
        </p:spPr>
        <p:txBody>
          <a:bodyPr>
            <a:normAutofit/>
          </a:bodyPr>
          <a:lstStyle/>
          <a:p>
            <a:r>
              <a:rPr lang="kk-KZ" b="1" dirty="0"/>
              <a:t>Саясаттану ғылым және оқу пәні ретінде</a:t>
            </a:r>
          </a:p>
        </p:txBody>
      </p:sp>
      <p:sp>
        <p:nvSpPr>
          <p:cNvPr id="3" name="Подзаголовок 2"/>
          <p:cNvSpPr>
            <a:spLocks noGrp="1"/>
          </p:cNvSpPr>
          <p:nvPr>
            <p:ph type="subTitle" idx="1"/>
          </p:nvPr>
        </p:nvSpPr>
        <p:spPr>
          <a:xfrm>
            <a:off x="827584" y="3256970"/>
            <a:ext cx="7772400" cy="1199704"/>
          </a:xfrm>
        </p:spPr>
        <p:txBody>
          <a:bodyPr>
            <a:normAutofit/>
          </a:bodyPr>
          <a:lstStyle/>
          <a:p>
            <a:pPr algn="r"/>
            <a:r>
              <a:rPr lang="ru-RU" sz="2400" b="1" dirty="0"/>
              <a:t>1-дәріс</a:t>
            </a:r>
          </a:p>
        </p:txBody>
      </p:sp>
      <p:sp>
        <p:nvSpPr>
          <p:cNvPr id="4" name="Прямоугольник 3"/>
          <p:cNvSpPr/>
          <p:nvPr/>
        </p:nvSpPr>
        <p:spPr>
          <a:xfrm>
            <a:off x="1187624" y="4653136"/>
            <a:ext cx="7488832" cy="1446550"/>
          </a:xfrm>
          <a:prstGeom prst="rect">
            <a:avLst/>
          </a:prstGeom>
        </p:spPr>
        <p:txBody>
          <a:bodyPr wrap="square">
            <a:spAutoFit/>
          </a:bodyPr>
          <a:lstStyle/>
          <a:p>
            <a:pPr algn="r"/>
            <a:r>
              <a:rPr lang="ru-RU" sz="2200" dirty="0"/>
              <a:t>Лектор: </a:t>
            </a:r>
            <a:r>
              <a:rPr lang="kk-KZ" sz="2200" b="1" dirty="0"/>
              <a:t>Айдарбаева Раушан Қайса қызы</a:t>
            </a:r>
            <a:r>
              <a:rPr lang="kk-KZ" sz="2200" dirty="0"/>
              <a:t>, </a:t>
            </a:r>
          </a:p>
          <a:p>
            <a:pPr algn="r"/>
            <a:r>
              <a:rPr lang="kk-KZ" sz="2200" dirty="0"/>
              <a:t>тарих ғылымдарының кандидаты, Д. Серікбаев атындағы Шығыс Қазақстан техникалық университетінің </a:t>
            </a:r>
            <a:r>
              <a:rPr lang="kk-KZ" sz="2200" dirty="0" smtClean="0"/>
              <a:t>қауымдастырылған профессоры</a:t>
            </a:r>
            <a:endParaRPr lang="kk-KZ" sz="2200" dirty="0"/>
          </a:p>
        </p:txBody>
      </p:sp>
    </p:spTree>
    <p:extLst>
      <p:ext uri="{BB962C8B-B14F-4D97-AF65-F5344CB8AC3E}">
        <p14:creationId xmlns:p14="http://schemas.microsoft.com/office/powerpoint/2010/main" val="377496988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619672" y="1268760"/>
            <a:ext cx="6840760" cy="4339650"/>
          </a:xfrm>
          <a:prstGeom prst="rect">
            <a:avLst/>
          </a:prstGeom>
        </p:spPr>
        <p:txBody>
          <a:bodyPr wrap="square">
            <a:spAutoFit/>
          </a:bodyPr>
          <a:lstStyle/>
          <a:p>
            <a:pPr algn="ctr"/>
            <a:r>
              <a:rPr lang="kk-KZ" sz="2400" b="1" dirty="0">
                <a:solidFill>
                  <a:srgbClr val="C00000"/>
                </a:solidFill>
              </a:rPr>
              <a:t>ЖОСПАР</a:t>
            </a:r>
          </a:p>
          <a:p>
            <a:pPr algn="ctr"/>
            <a:endParaRPr lang="kk-KZ" sz="2400" b="1" dirty="0">
              <a:solidFill>
                <a:schemeClr val="accent2">
                  <a:lumMod val="75000"/>
                </a:schemeClr>
              </a:solidFill>
            </a:endParaRPr>
          </a:p>
          <a:p>
            <a:pPr marL="342900" indent="-342900" algn="just">
              <a:buFont typeface="+mj-lt"/>
              <a:buAutoNum type="arabicPeriod"/>
            </a:pPr>
            <a:r>
              <a:rPr lang="kk-KZ" sz="2400" b="1" dirty="0" smtClean="0"/>
              <a:t>Заманауи білімдер жүйесінде саясаттанудың алатын орны. Саясаттану </a:t>
            </a:r>
            <a:r>
              <a:rPr lang="kk-KZ" sz="2400" b="1" dirty="0"/>
              <a:t>пәні, әдіс-тәсілдері және қызметі</a:t>
            </a:r>
          </a:p>
          <a:p>
            <a:pPr marL="342900" indent="-342900" algn="just">
              <a:buFont typeface="+mj-lt"/>
              <a:buAutoNum type="arabicPeriod"/>
            </a:pPr>
            <a:endParaRPr lang="kk-KZ" sz="2400" b="1" dirty="0"/>
          </a:p>
          <a:p>
            <a:pPr marL="342900" indent="-342900" algn="just">
              <a:buFont typeface="+mj-lt"/>
              <a:buAutoNum type="arabicPeriod"/>
            </a:pPr>
            <a:r>
              <a:rPr lang="kk-KZ" sz="2400" b="1" dirty="0"/>
              <a:t>Саясаттанудың негізгі </a:t>
            </a:r>
            <a:r>
              <a:rPr lang="kk-KZ" sz="2400" b="1" dirty="0" smtClean="0"/>
              <a:t>парадигмалары</a:t>
            </a:r>
          </a:p>
          <a:p>
            <a:pPr marL="342900" indent="-342900" algn="just">
              <a:buFont typeface="+mj-lt"/>
              <a:buAutoNum type="arabicPeriod"/>
            </a:pPr>
            <a:endParaRPr lang="kk-KZ" sz="2400" b="1" dirty="0" smtClean="0"/>
          </a:p>
          <a:p>
            <a:pPr marL="342900" indent="-342900" algn="just">
              <a:buFont typeface="+mj-lt"/>
              <a:buAutoNum type="arabicPeriod"/>
            </a:pPr>
            <a:r>
              <a:rPr lang="kk-KZ" sz="2400" b="1" dirty="0" smtClean="0"/>
              <a:t>Саясаттанудың </a:t>
            </a:r>
            <a:r>
              <a:rPr lang="kk-KZ" sz="2400" b="1" dirty="0"/>
              <a:t>басқа қоғамдық ғылымдармен байланысы</a:t>
            </a:r>
          </a:p>
          <a:p>
            <a:pPr algn="just">
              <a:lnSpc>
                <a:spcPct val="150000"/>
              </a:lnSpc>
            </a:pPr>
            <a:endParaRPr lang="ru-RU" sz="2400" dirty="0"/>
          </a:p>
        </p:txBody>
      </p:sp>
    </p:spTree>
    <p:extLst>
      <p:ext uri="{BB962C8B-B14F-4D97-AF65-F5344CB8AC3E}">
        <p14:creationId xmlns:p14="http://schemas.microsoft.com/office/powerpoint/2010/main" val="358450675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259632" y="1772816"/>
            <a:ext cx="7488832" cy="3477875"/>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r>
              <a:rPr lang="kk-KZ" sz="2200" dirty="0"/>
              <a:t>Адамзат саясаттың сиқырлы сырын, құбылмалы құбылысын ерте заманнан түсініп білгісі келді. </a:t>
            </a:r>
          </a:p>
          <a:p>
            <a:endParaRPr lang="kk-KZ" sz="2200" dirty="0"/>
          </a:p>
          <a:p>
            <a:r>
              <a:rPr lang="kk-KZ" sz="2200" dirty="0"/>
              <a:t>Ежелгі Шығыс, антикалық дәуірдің ойшылдары мемлекеттің, саяси биліктің мән-мағынасы неде және кімге қызмет етеді, қоғамдық құрылыстың жақсысы қандай деген сауалдарға жауап іздеді.</a:t>
            </a:r>
          </a:p>
          <a:p>
            <a:endParaRPr lang="kk-KZ" sz="2200" dirty="0"/>
          </a:p>
          <a:p>
            <a:r>
              <a:rPr lang="kk-KZ" sz="2200" dirty="0"/>
              <a:t>Алғашқы пайымдаулар  діни-мифологиялық сарында болды  </a:t>
            </a:r>
          </a:p>
        </p:txBody>
      </p:sp>
    </p:spTree>
    <p:extLst>
      <p:ext uri="{BB962C8B-B14F-4D97-AF65-F5344CB8AC3E}">
        <p14:creationId xmlns:p14="http://schemas.microsoft.com/office/powerpoint/2010/main" val="137483120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1177634" y="4293096"/>
            <a:ext cx="1604157" cy="369332"/>
          </a:xfrm>
          <a:prstGeom prst="rect">
            <a:avLst/>
          </a:prstGeom>
        </p:spPr>
        <p:txBody>
          <a:bodyPr wrap="none">
            <a:spAutoFit/>
          </a:bodyPr>
          <a:lstStyle/>
          <a:p>
            <a:r>
              <a:rPr lang="kk-KZ" b="1" dirty="0"/>
              <a:t>Аристотель </a:t>
            </a:r>
            <a:endParaRPr lang="ru-RU" dirty="0"/>
          </a:p>
        </p:txBody>
      </p:sp>
      <p:pic>
        <p:nvPicPr>
          <p:cNvPr id="1030" name="Picture 6" descr="Aristotle Altemps Inv857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87624" y="2060848"/>
            <a:ext cx="1369132" cy="1833838"/>
          </a:xfrm>
          <a:prstGeom prst="rect">
            <a:avLst/>
          </a:prstGeom>
          <a:noFill/>
          <a:extLst>
            <a:ext uri="{909E8E84-426E-40DD-AFC4-6F175D3DCCD1}">
              <a14:hiddenFill xmlns:a14="http://schemas.microsoft.com/office/drawing/2010/main">
                <a:solidFill>
                  <a:srgbClr val="FFFFFF"/>
                </a:solidFill>
              </a14:hiddenFill>
            </a:ext>
          </a:extLst>
        </p:spPr>
      </p:pic>
      <p:sp>
        <p:nvSpPr>
          <p:cNvPr id="6" name="Прямоугольник 5"/>
          <p:cNvSpPr/>
          <p:nvPr/>
        </p:nvSpPr>
        <p:spPr>
          <a:xfrm>
            <a:off x="3712551" y="4311941"/>
            <a:ext cx="1016817" cy="369332"/>
          </a:xfrm>
          <a:prstGeom prst="rect">
            <a:avLst/>
          </a:prstGeom>
        </p:spPr>
        <p:txBody>
          <a:bodyPr wrap="none">
            <a:spAutoFit/>
          </a:bodyPr>
          <a:lstStyle/>
          <a:p>
            <a:r>
              <a:rPr lang="kk-KZ" b="1" dirty="0"/>
              <a:t>Платон</a:t>
            </a:r>
            <a:endParaRPr lang="ru-RU" dirty="0"/>
          </a:p>
        </p:txBody>
      </p:sp>
      <p:pic>
        <p:nvPicPr>
          <p:cNvPr id="10" name="Рисунок 9" descr="Конфуций"/>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652120" y="2062145"/>
            <a:ext cx="1866900" cy="1866900"/>
          </a:xfrm>
          <a:prstGeom prst="rect">
            <a:avLst/>
          </a:prstGeom>
          <a:noFill/>
          <a:ln>
            <a:noFill/>
          </a:ln>
        </p:spPr>
      </p:pic>
      <p:sp>
        <p:nvSpPr>
          <p:cNvPr id="7" name="Прямоугольник 6"/>
          <p:cNvSpPr/>
          <p:nvPr/>
        </p:nvSpPr>
        <p:spPr>
          <a:xfrm>
            <a:off x="5926250" y="4290028"/>
            <a:ext cx="1361463" cy="369332"/>
          </a:xfrm>
          <a:prstGeom prst="rect">
            <a:avLst/>
          </a:prstGeom>
        </p:spPr>
        <p:txBody>
          <a:bodyPr wrap="none">
            <a:spAutoFit/>
          </a:bodyPr>
          <a:lstStyle/>
          <a:p>
            <a:r>
              <a:rPr lang="kk-KZ" b="1" dirty="0"/>
              <a:t>Конфуций</a:t>
            </a:r>
            <a:endParaRPr lang="ru-RU" dirty="0"/>
          </a:p>
        </p:txBody>
      </p:sp>
      <p:sp>
        <p:nvSpPr>
          <p:cNvPr id="8" name="Прямоугольник 7"/>
          <p:cNvSpPr/>
          <p:nvPr/>
        </p:nvSpPr>
        <p:spPr>
          <a:xfrm>
            <a:off x="1907704" y="1124744"/>
            <a:ext cx="5040560" cy="461665"/>
          </a:xfrm>
          <a:prstGeom prst="rect">
            <a:avLst/>
          </a:prstGeom>
        </p:spPr>
        <p:txBody>
          <a:bodyPr wrap="square">
            <a:spAutoFit/>
          </a:bodyPr>
          <a:lstStyle/>
          <a:p>
            <a:pPr algn="ctr"/>
            <a:r>
              <a:rPr lang="kk-KZ" sz="2400" b="1" dirty="0"/>
              <a:t>Ежелгі заман философтары</a:t>
            </a:r>
            <a:endParaRPr lang="ru-RU" sz="2400" dirty="0"/>
          </a:p>
        </p:txBody>
      </p:sp>
      <p:pic>
        <p:nvPicPr>
          <p:cNvPr id="2" name="Picture 4" descr="Платон | Воины и военная техника вики | Fandom">
            <a:extLst>
              <a:ext uri="{FF2B5EF4-FFF2-40B4-BE49-F238E27FC236}">
                <a16:creationId xmlns:a16="http://schemas.microsoft.com/office/drawing/2014/main" id="{9ECA83F5-05F8-4FE7-A190-70EB436C906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63888" y="2060848"/>
            <a:ext cx="1440160" cy="18381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8714425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411760" y="1124744"/>
            <a:ext cx="4968411" cy="461665"/>
          </a:xfrm>
          <a:prstGeom prst="rect">
            <a:avLst/>
          </a:prstGeom>
        </p:spPr>
        <p:txBody>
          <a:bodyPr wrap="none">
            <a:spAutoFit/>
          </a:bodyPr>
          <a:lstStyle/>
          <a:p>
            <a:pPr algn="ctr"/>
            <a:r>
              <a:rPr lang="kk-KZ" sz="2400" b="1" dirty="0"/>
              <a:t>Орта ғасырлардағы саяси ілім </a:t>
            </a:r>
            <a:endParaRPr lang="ru-RU" sz="2400" dirty="0"/>
          </a:p>
        </p:txBody>
      </p:sp>
      <p:pic>
        <p:nvPicPr>
          <p:cNvPr id="2050" name="Picture 2" descr="https://pravo.hse.ru/data/2014/09/19/1315874945/foma.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3688" y="1752566"/>
            <a:ext cx="1817317" cy="2396751"/>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Иллюстрации к книге. Микеланджело Буонарроти"/>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92080" y="1763466"/>
            <a:ext cx="1851338" cy="2374949"/>
          </a:xfrm>
          <a:prstGeom prst="rect">
            <a:avLst/>
          </a:prstGeom>
          <a:noFill/>
          <a:extLst>
            <a:ext uri="{909E8E84-426E-40DD-AFC4-6F175D3DCCD1}">
              <a14:hiddenFill xmlns:a14="http://schemas.microsoft.com/office/drawing/2010/main">
                <a:solidFill>
                  <a:srgbClr val="FFFFFF"/>
                </a:solidFill>
              </a14:hiddenFill>
            </a:ext>
          </a:extLst>
        </p:spPr>
      </p:pic>
      <p:sp>
        <p:nvSpPr>
          <p:cNvPr id="3" name="Прямоугольник 2"/>
          <p:cNvSpPr/>
          <p:nvPr/>
        </p:nvSpPr>
        <p:spPr>
          <a:xfrm>
            <a:off x="1581951" y="4365104"/>
            <a:ext cx="2180790" cy="369332"/>
          </a:xfrm>
          <a:prstGeom prst="rect">
            <a:avLst/>
          </a:prstGeom>
        </p:spPr>
        <p:txBody>
          <a:bodyPr wrap="none">
            <a:spAutoFit/>
          </a:bodyPr>
          <a:lstStyle/>
          <a:p>
            <a:r>
              <a:rPr lang="kk-KZ" b="1" dirty="0"/>
              <a:t>Фома Аквинский </a:t>
            </a:r>
            <a:endParaRPr lang="ru-RU" dirty="0"/>
          </a:p>
        </p:txBody>
      </p:sp>
      <p:sp>
        <p:nvSpPr>
          <p:cNvPr id="4" name="Прямоугольник 3"/>
          <p:cNvSpPr/>
          <p:nvPr/>
        </p:nvSpPr>
        <p:spPr>
          <a:xfrm>
            <a:off x="4946465" y="4365104"/>
            <a:ext cx="2617255" cy="369332"/>
          </a:xfrm>
          <a:prstGeom prst="rect">
            <a:avLst/>
          </a:prstGeom>
        </p:spPr>
        <p:txBody>
          <a:bodyPr wrap="none">
            <a:spAutoFit/>
          </a:bodyPr>
          <a:lstStyle/>
          <a:p>
            <a:r>
              <a:rPr lang="kk-KZ" b="1" dirty="0"/>
              <a:t>Никколо Макиавелли</a:t>
            </a:r>
            <a:endParaRPr lang="ru-RU" dirty="0"/>
          </a:p>
        </p:txBody>
      </p:sp>
    </p:spTree>
    <p:extLst>
      <p:ext uri="{BB962C8B-B14F-4D97-AF65-F5344CB8AC3E}">
        <p14:creationId xmlns:p14="http://schemas.microsoft.com/office/powerpoint/2010/main" val="22307107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5536" y="734649"/>
            <a:ext cx="7272808" cy="4154984"/>
          </a:xfrm>
          <a:prstGeom prst="rect">
            <a:avLst/>
          </a:prstGeom>
        </p:spPr>
        <p:txBody>
          <a:bodyPr wrap="square">
            <a:spAutoFit/>
          </a:bodyPr>
          <a:lstStyle/>
          <a:p>
            <a:pPr algn="ctr"/>
            <a:r>
              <a:rPr lang="kk-KZ" sz="2400" dirty="0"/>
              <a:t>Саяси ғылымдардың негізін қалаушы, саясаттанудың пәні мен әдістерін қалыптастырған </a:t>
            </a:r>
            <a:r>
              <a:rPr lang="kk-KZ" sz="2400" b="1" dirty="0">
                <a:solidFill>
                  <a:srgbClr val="C00000"/>
                </a:solidFill>
              </a:rPr>
              <a:t>Никколо Макиавелли (</a:t>
            </a:r>
            <a:r>
              <a:rPr lang="en-US" sz="2400" b="1" dirty="0">
                <a:solidFill>
                  <a:srgbClr val="C00000"/>
                </a:solidFill>
              </a:rPr>
              <a:t>XVI</a:t>
            </a:r>
            <a:r>
              <a:rPr lang="ru-RU" sz="2400" b="1" dirty="0">
                <a:solidFill>
                  <a:srgbClr val="C00000"/>
                </a:solidFill>
              </a:rPr>
              <a:t> </a:t>
            </a:r>
            <a:r>
              <a:rPr lang="kk-KZ" sz="2400" b="1" dirty="0">
                <a:solidFill>
                  <a:srgbClr val="C00000"/>
                </a:solidFill>
              </a:rPr>
              <a:t>ғ.)</a:t>
            </a:r>
          </a:p>
          <a:p>
            <a:endParaRPr lang="kk-KZ" sz="2400" b="1" dirty="0">
              <a:solidFill>
                <a:srgbClr val="C00000"/>
              </a:solidFill>
            </a:endParaRPr>
          </a:p>
          <a:p>
            <a:endParaRPr lang="kk-KZ" sz="2400" b="1" dirty="0"/>
          </a:p>
          <a:p>
            <a:pPr marL="342900" indent="-342900">
              <a:buFont typeface="Wingdings" pitchFamily="2" charset="2"/>
              <a:buChar char="ü"/>
            </a:pPr>
            <a:r>
              <a:rPr lang="ru-RU" sz="2400" dirty="0"/>
              <a:t>"</a:t>
            </a:r>
            <a:r>
              <a:rPr lang="kk-KZ" sz="2400" dirty="0"/>
              <a:t>Тит Ливийдің бірінші декадаға </a:t>
            </a:r>
          </a:p>
          <a:p>
            <a:r>
              <a:rPr lang="kk-KZ" sz="2400" dirty="0"/>
              <a:t>ой-толғаныстары",</a:t>
            </a:r>
          </a:p>
          <a:p>
            <a:endParaRPr lang="kk-KZ" sz="2400" dirty="0"/>
          </a:p>
          <a:p>
            <a:pPr marL="342900" indent="-342900">
              <a:buFont typeface="Wingdings" pitchFamily="2" charset="2"/>
              <a:buChar char="ü"/>
            </a:pPr>
            <a:r>
              <a:rPr lang="kk-KZ" sz="2400" dirty="0"/>
              <a:t> "Әмірші", </a:t>
            </a:r>
          </a:p>
          <a:p>
            <a:endParaRPr lang="kk-KZ" sz="2400" dirty="0"/>
          </a:p>
          <a:p>
            <a:pPr marL="342900" indent="-342900">
              <a:buFont typeface="Wingdings" pitchFamily="2" charset="2"/>
              <a:buChar char="ü"/>
            </a:pPr>
            <a:r>
              <a:rPr lang="kk-KZ" sz="2400" dirty="0"/>
              <a:t>"Әскери өнер туралы" және т.б.</a:t>
            </a:r>
            <a:endParaRPr lang="kk-KZ" sz="2400" b="1" dirty="0"/>
          </a:p>
        </p:txBody>
      </p:sp>
      <p:pic>
        <p:nvPicPr>
          <p:cNvPr id="3" name="Picture 6" descr="Иллюстрации к книге. Микеланджело Буонарроти"/>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28184" y="2339120"/>
            <a:ext cx="2205839" cy="28297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7375944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935273" y="1124744"/>
            <a:ext cx="4922630" cy="461665"/>
          </a:xfrm>
          <a:prstGeom prst="rect">
            <a:avLst/>
          </a:prstGeom>
        </p:spPr>
        <p:txBody>
          <a:bodyPr wrap="none">
            <a:spAutoFit/>
          </a:bodyPr>
          <a:lstStyle/>
          <a:p>
            <a:pPr algn="ctr"/>
            <a:r>
              <a:rPr lang="kk-KZ" sz="2400" b="1" dirty="0"/>
              <a:t>Жаңа заман саяси теориялары</a:t>
            </a:r>
            <a:endParaRPr lang="ru-RU" sz="2400" dirty="0"/>
          </a:p>
        </p:txBody>
      </p:sp>
      <p:pic>
        <p:nvPicPr>
          <p:cNvPr id="3074" name="Picture 2" descr="Джон Локк"/>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99592" y="1853071"/>
            <a:ext cx="1656184" cy="2147670"/>
          </a:xfrm>
          <a:prstGeom prst="rect">
            <a:avLst/>
          </a:prstGeom>
          <a:noFill/>
          <a:extLst>
            <a:ext uri="{909E8E84-426E-40DD-AFC4-6F175D3DCCD1}">
              <a14:hiddenFill xmlns:a14="http://schemas.microsoft.com/office/drawing/2010/main">
                <a:solidFill>
                  <a:srgbClr val="FFFFFF"/>
                </a:solidFill>
              </a14:hiddenFill>
            </a:ext>
          </a:extLst>
        </p:spPr>
      </p:pic>
      <p:sp>
        <p:nvSpPr>
          <p:cNvPr id="3" name="Прямоугольник 2"/>
          <p:cNvSpPr/>
          <p:nvPr/>
        </p:nvSpPr>
        <p:spPr>
          <a:xfrm>
            <a:off x="899592" y="4144904"/>
            <a:ext cx="1385957" cy="369332"/>
          </a:xfrm>
          <a:prstGeom prst="rect">
            <a:avLst/>
          </a:prstGeom>
        </p:spPr>
        <p:txBody>
          <a:bodyPr wrap="none">
            <a:spAutoFit/>
          </a:bodyPr>
          <a:lstStyle/>
          <a:p>
            <a:r>
              <a:rPr lang="kk-KZ" b="1" dirty="0"/>
              <a:t>Джон Локк</a:t>
            </a:r>
            <a:endParaRPr lang="ru-RU" dirty="0"/>
          </a:p>
        </p:txBody>
      </p:sp>
      <p:pic>
        <p:nvPicPr>
          <p:cNvPr id="3076" name="Picture 4" descr="Монтескье Шарль Луи цитаты | Биография Труды Цитаты | RA-J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99792" y="1894754"/>
            <a:ext cx="1512168" cy="2129814"/>
          </a:xfrm>
          <a:prstGeom prst="rect">
            <a:avLst/>
          </a:prstGeom>
          <a:noFill/>
          <a:extLst>
            <a:ext uri="{909E8E84-426E-40DD-AFC4-6F175D3DCCD1}">
              <a14:hiddenFill xmlns:a14="http://schemas.microsoft.com/office/drawing/2010/main">
                <a:solidFill>
                  <a:srgbClr val="FFFFFF"/>
                </a:solidFill>
              </a14:hiddenFill>
            </a:ext>
          </a:extLst>
        </p:spPr>
      </p:pic>
      <p:sp>
        <p:nvSpPr>
          <p:cNvPr id="4" name="Прямоугольник 3"/>
          <p:cNvSpPr/>
          <p:nvPr/>
        </p:nvSpPr>
        <p:spPr>
          <a:xfrm>
            <a:off x="2456948" y="4132182"/>
            <a:ext cx="1997855" cy="369332"/>
          </a:xfrm>
          <a:prstGeom prst="rect">
            <a:avLst/>
          </a:prstGeom>
        </p:spPr>
        <p:txBody>
          <a:bodyPr wrap="none">
            <a:spAutoFit/>
          </a:bodyPr>
          <a:lstStyle/>
          <a:p>
            <a:r>
              <a:rPr lang="kk-KZ" b="1" dirty="0"/>
              <a:t>Ш.Л. Монтескье</a:t>
            </a:r>
            <a:endParaRPr lang="ru-RU" dirty="0"/>
          </a:p>
        </p:txBody>
      </p:sp>
      <p:pic>
        <p:nvPicPr>
          <p:cNvPr id="3078" name="Picture 6" descr="Руссо Жан Жак - это... Что такое Руссо Жан Жак?"/>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96588" y="1895458"/>
            <a:ext cx="1728192" cy="2082159"/>
          </a:xfrm>
          <a:prstGeom prst="rect">
            <a:avLst/>
          </a:prstGeom>
          <a:noFill/>
          <a:extLst>
            <a:ext uri="{909E8E84-426E-40DD-AFC4-6F175D3DCCD1}">
              <a14:hiddenFill xmlns:a14="http://schemas.microsoft.com/office/drawing/2010/main">
                <a:solidFill>
                  <a:srgbClr val="FFFFFF"/>
                </a:solidFill>
              </a14:hiddenFill>
            </a:ext>
          </a:extLst>
        </p:spPr>
      </p:pic>
      <p:sp>
        <p:nvSpPr>
          <p:cNvPr id="5" name="Прямоугольник 4"/>
          <p:cNvSpPr/>
          <p:nvPr/>
        </p:nvSpPr>
        <p:spPr>
          <a:xfrm>
            <a:off x="4558889" y="4144904"/>
            <a:ext cx="1403589" cy="369332"/>
          </a:xfrm>
          <a:prstGeom prst="rect">
            <a:avLst/>
          </a:prstGeom>
        </p:spPr>
        <p:txBody>
          <a:bodyPr wrap="none">
            <a:spAutoFit/>
          </a:bodyPr>
          <a:lstStyle/>
          <a:p>
            <a:r>
              <a:rPr lang="kk-KZ" b="1" dirty="0"/>
              <a:t>Ж.Ж.Руссо</a:t>
            </a:r>
            <a:endParaRPr lang="ru-RU" dirty="0"/>
          </a:p>
        </p:txBody>
      </p:sp>
      <p:pic>
        <p:nvPicPr>
          <p:cNvPr id="3080" name="Picture 8" descr="Иммануил Кант. Портрет&quot; — card of the user Оксана Г. in Yandex ..."/>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351390" y="1919652"/>
            <a:ext cx="1478685" cy="2080017"/>
          </a:xfrm>
          <a:prstGeom prst="rect">
            <a:avLst/>
          </a:prstGeom>
          <a:noFill/>
          <a:extLst>
            <a:ext uri="{909E8E84-426E-40DD-AFC4-6F175D3DCCD1}">
              <a14:hiddenFill xmlns:a14="http://schemas.microsoft.com/office/drawing/2010/main">
                <a:solidFill>
                  <a:srgbClr val="FFFFFF"/>
                </a:solidFill>
              </a14:hiddenFill>
            </a:ext>
          </a:extLst>
        </p:spPr>
      </p:pic>
      <p:sp>
        <p:nvSpPr>
          <p:cNvPr id="6" name="Прямоугольник 5"/>
          <p:cNvSpPr/>
          <p:nvPr/>
        </p:nvSpPr>
        <p:spPr>
          <a:xfrm>
            <a:off x="6588224" y="4124745"/>
            <a:ext cx="1005019" cy="369332"/>
          </a:xfrm>
          <a:prstGeom prst="rect">
            <a:avLst/>
          </a:prstGeom>
        </p:spPr>
        <p:txBody>
          <a:bodyPr wrap="none">
            <a:spAutoFit/>
          </a:bodyPr>
          <a:lstStyle/>
          <a:p>
            <a:r>
              <a:rPr lang="kk-KZ" b="1" dirty="0"/>
              <a:t>И. Кант</a:t>
            </a:r>
            <a:endParaRPr lang="ru-RU" dirty="0"/>
          </a:p>
        </p:txBody>
      </p:sp>
    </p:spTree>
    <p:extLst>
      <p:ext uri="{BB962C8B-B14F-4D97-AF65-F5344CB8AC3E}">
        <p14:creationId xmlns:p14="http://schemas.microsoft.com/office/powerpoint/2010/main" val="400575262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87624" y="332656"/>
            <a:ext cx="6965245" cy="811218"/>
          </a:xfrm>
        </p:spPr>
        <p:txBody>
          <a:bodyPr>
            <a:noAutofit/>
          </a:bodyPr>
          <a:lstStyle/>
          <a:p>
            <a:pPr algn="ctr"/>
            <a:r>
              <a:rPr lang="kk-KZ" b="1" dirty="0">
                <a:solidFill>
                  <a:srgbClr val="C00000"/>
                </a:solidFill>
              </a:rPr>
              <a:t>Саясаттанудың пән ретінде қалыптасуы</a:t>
            </a:r>
            <a:endParaRPr lang="ru-RU" b="1" dirty="0">
              <a:solidFill>
                <a:srgbClr val="C00000"/>
              </a:solidFill>
            </a:endParaRPr>
          </a:p>
        </p:txBody>
      </p:sp>
      <p:graphicFrame>
        <p:nvGraphicFramePr>
          <p:cNvPr id="3" name="Таблица 2"/>
          <p:cNvGraphicFramePr>
            <a:graphicFrameLocks noGrp="1"/>
          </p:cNvGraphicFramePr>
          <p:nvPr>
            <p:extLst>
              <p:ext uri="{D42A27DB-BD31-4B8C-83A1-F6EECF244321}">
                <p14:modId xmlns:p14="http://schemas.microsoft.com/office/powerpoint/2010/main" val="2683300035"/>
              </p:ext>
            </p:extLst>
          </p:nvPr>
        </p:nvGraphicFramePr>
        <p:xfrm>
          <a:off x="493782" y="1484784"/>
          <a:ext cx="8352928" cy="4492343"/>
        </p:xfrm>
        <a:graphic>
          <a:graphicData uri="http://schemas.openxmlformats.org/drawingml/2006/table">
            <a:tbl>
              <a:tblPr firstRow="1" firstCol="1" bandRow="1">
                <a:tableStyleId>{2D5ABB26-0587-4C30-8999-92F81FD0307C}</a:tableStyleId>
              </a:tblPr>
              <a:tblGrid>
                <a:gridCol w="1837644">
                  <a:extLst>
                    <a:ext uri="{9D8B030D-6E8A-4147-A177-3AD203B41FA5}">
                      <a16:colId xmlns:a16="http://schemas.microsoft.com/office/drawing/2014/main" val="20000"/>
                    </a:ext>
                  </a:extLst>
                </a:gridCol>
                <a:gridCol w="6515284">
                  <a:extLst>
                    <a:ext uri="{9D8B030D-6E8A-4147-A177-3AD203B41FA5}">
                      <a16:colId xmlns:a16="http://schemas.microsoft.com/office/drawing/2014/main" val="20001"/>
                    </a:ext>
                  </a:extLst>
                </a:gridCol>
              </a:tblGrid>
              <a:tr h="400403">
                <a:tc>
                  <a:txBody>
                    <a:bodyPr/>
                    <a:lstStyle/>
                    <a:p>
                      <a:pPr>
                        <a:lnSpc>
                          <a:spcPct val="115000"/>
                        </a:lnSpc>
                        <a:spcAft>
                          <a:spcPts val="0"/>
                        </a:spcAft>
                        <a:tabLst>
                          <a:tab pos="914400" algn="l"/>
                        </a:tabLst>
                      </a:pPr>
                      <a:r>
                        <a:rPr lang="en-US" sz="2000" dirty="0">
                          <a:effectLst/>
                        </a:rPr>
                        <a:t>XIX</a:t>
                      </a:r>
                      <a:r>
                        <a:rPr lang="kk-KZ" sz="2000" dirty="0">
                          <a:effectLst/>
                        </a:rPr>
                        <a:t>ғ. екінші жартысы</a:t>
                      </a:r>
                      <a:endParaRPr lang="ru-RU" sz="2000" dirty="0">
                        <a:effectLst/>
                        <a:latin typeface="Calibri"/>
                        <a:ea typeface="Calibri"/>
                        <a:cs typeface="Times New Roman"/>
                      </a:endParaRPr>
                    </a:p>
                  </a:txBody>
                  <a:tcPr marL="32642" marR="32642" marT="0" marB="0"/>
                </a:tc>
                <a:tc>
                  <a:txBody>
                    <a:bodyPr/>
                    <a:lstStyle/>
                    <a:p>
                      <a:pPr>
                        <a:lnSpc>
                          <a:spcPct val="115000"/>
                        </a:lnSpc>
                        <a:spcAft>
                          <a:spcPts val="0"/>
                        </a:spcAft>
                        <a:tabLst>
                          <a:tab pos="914400" algn="l"/>
                        </a:tabLst>
                      </a:pPr>
                      <a:r>
                        <a:rPr lang="kk-KZ" sz="2000" dirty="0">
                          <a:effectLst/>
                        </a:rPr>
                        <a:t>Жеке пән ретінде қалыптасты</a:t>
                      </a:r>
                      <a:endParaRPr lang="ru-RU" sz="2000" dirty="0">
                        <a:effectLst/>
                        <a:latin typeface="Calibri"/>
                        <a:ea typeface="Calibri"/>
                        <a:cs typeface="Times New Roman"/>
                      </a:endParaRPr>
                    </a:p>
                  </a:txBody>
                  <a:tcPr marL="32642" marR="32642" marT="0" marB="0"/>
                </a:tc>
                <a:extLst>
                  <a:ext uri="{0D108BD9-81ED-4DB2-BD59-A6C34878D82A}">
                    <a16:rowId xmlns:a16="http://schemas.microsoft.com/office/drawing/2014/main" val="10000"/>
                  </a:ext>
                </a:extLst>
              </a:tr>
              <a:tr h="800805">
                <a:tc>
                  <a:txBody>
                    <a:bodyPr/>
                    <a:lstStyle/>
                    <a:p>
                      <a:pPr algn="ctr">
                        <a:lnSpc>
                          <a:spcPct val="115000"/>
                        </a:lnSpc>
                        <a:spcAft>
                          <a:spcPts val="0"/>
                        </a:spcAft>
                        <a:tabLst>
                          <a:tab pos="914400" algn="l"/>
                        </a:tabLst>
                      </a:pPr>
                      <a:r>
                        <a:rPr lang="kk-KZ" sz="2000" dirty="0">
                          <a:effectLst/>
                        </a:rPr>
                        <a:t>1857 ж. </a:t>
                      </a:r>
                      <a:endParaRPr lang="ru-RU" sz="2000" dirty="0">
                        <a:effectLst/>
                        <a:latin typeface="Calibri"/>
                        <a:ea typeface="Calibri"/>
                        <a:cs typeface="Times New Roman"/>
                      </a:endParaRPr>
                    </a:p>
                  </a:txBody>
                  <a:tcPr marL="32642" marR="32642" marT="0" marB="0"/>
                </a:tc>
                <a:tc>
                  <a:txBody>
                    <a:bodyPr/>
                    <a:lstStyle/>
                    <a:p>
                      <a:pPr>
                        <a:lnSpc>
                          <a:spcPct val="115000"/>
                        </a:lnSpc>
                        <a:spcAft>
                          <a:spcPts val="0"/>
                        </a:spcAft>
                        <a:tabLst>
                          <a:tab pos="914400" algn="l"/>
                        </a:tabLst>
                      </a:pPr>
                      <a:r>
                        <a:rPr lang="kk-KZ" sz="2000" dirty="0">
                          <a:effectLst/>
                        </a:rPr>
                        <a:t>АҚШ-тың Колумбия колледжінде «Тарих және саяси ғылым» кафедрасы ашылды (Фрэнсис Либер)</a:t>
                      </a:r>
                      <a:endParaRPr lang="ru-RU" sz="2000" dirty="0">
                        <a:effectLst/>
                        <a:latin typeface="Calibri"/>
                        <a:ea typeface="Calibri"/>
                        <a:cs typeface="Times New Roman"/>
                      </a:endParaRPr>
                    </a:p>
                  </a:txBody>
                  <a:tcPr marL="32642" marR="32642" marT="0" marB="0"/>
                </a:tc>
                <a:extLst>
                  <a:ext uri="{0D108BD9-81ED-4DB2-BD59-A6C34878D82A}">
                    <a16:rowId xmlns:a16="http://schemas.microsoft.com/office/drawing/2014/main" val="10001"/>
                  </a:ext>
                </a:extLst>
              </a:tr>
              <a:tr h="400403">
                <a:tc>
                  <a:txBody>
                    <a:bodyPr/>
                    <a:lstStyle/>
                    <a:p>
                      <a:pPr algn="ctr">
                        <a:lnSpc>
                          <a:spcPct val="115000"/>
                        </a:lnSpc>
                        <a:spcAft>
                          <a:spcPts val="0"/>
                        </a:spcAft>
                        <a:tabLst>
                          <a:tab pos="914400" algn="l"/>
                        </a:tabLst>
                      </a:pPr>
                      <a:r>
                        <a:rPr lang="kk-KZ" sz="2000" dirty="0">
                          <a:effectLst/>
                        </a:rPr>
                        <a:t>1872 ж.</a:t>
                      </a:r>
                      <a:endParaRPr lang="ru-RU" sz="2000" dirty="0">
                        <a:effectLst/>
                        <a:latin typeface="Calibri"/>
                        <a:ea typeface="Calibri"/>
                        <a:cs typeface="Times New Roman"/>
                      </a:endParaRPr>
                    </a:p>
                  </a:txBody>
                  <a:tcPr marL="32642" marR="32642" marT="0" marB="0"/>
                </a:tc>
                <a:tc>
                  <a:txBody>
                    <a:bodyPr/>
                    <a:lstStyle/>
                    <a:p>
                      <a:pPr>
                        <a:lnSpc>
                          <a:spcPct val="115000"/>
                        </a:lnSpc>
                        <a:spcAft>
                          <a:spcPts val="0"/>
                        </a:spcAft>
                        <a:tabLst>
                          <a:tab pos="914400" algn="l"/>
                        </a:tabLst>
                      </a:pPr>
                      <a:r>
                        <a:rPr lang="kk-KZ" sz="2000" dirty="0">
                          <a:effectLst/>
                        </a:rPr>
                        <a:t>Францияда саяси ғылымдар мектебі ашылды</a:t>
                      </a:r>
                      <a:endParaRPr lang="ru-RU" sz="2000" dirty="0">
                        <a:effectLst/>
                        <a:latin typeface="Calibri"/>
                        <a:ea typeface="Calibri"/>
                        <a:cs typeface="Times New Roman"/>
                      </a:endParaRPr>
                    </a:p>
                  </a:txBody>
                  <a:tcPr marL="32642" marR="32642" marT="0" marB="0"/>
                </a:tc>
                <a:extLst>
                  <a:ext uri="{0D108BD9-81ED-4DB2-BD59-A6C34878D82A}">
                    <a16:rowId xmlns:a16="http://schemas.microsoft.com/office/drawing/2014/main" val="10002"/>
                  </a:ext>
                </a:extLst>
              </a:tr>
              <a:tr h="600604">
                <a:tc>
                  <a:txBody>
                    <a:bodyPr/>
                    <a:lstStyle/>
                    <a:p>
                      <a:pPr algn="ctr">
                        <a:lnSpc>
                          <a:spcPct val="115000"/>
                        </a:lnSpc>
                        <a:spcAft>
                          <a:spcPts val="0"/>
                        </a:spcAft>
                        <a:tabLst>
                          <a:tab pos="914400" algn="l"/>
                        </a:tabLst>
                      </a:pPr>
                      <a:r>
                        <a:rPr lang="kk-KZ" sz="2000" dirty="0">
                          <a:effectLst/>
                        </a:rPr>
                        <a:t>1889 ж.</a:t>
                      </a:r>
                      <a:endParaRPr lang="ru-RU" sz="2000" dirty="0">
                        <a:effectLst/>
                        <a:latin typeface="Calibri"/>
                        <a:ea typeface="Calibri"/>
                        <a:cs typeface="Times New Roman"/>
                      </a:endParaRPr>
                    </a:p>
                  </a:txBody>
                  <a:tcPr marL="32642" marR="32642" marT="0" marB="0"/>
                </a:tc>
                <a:tc>
                  <a:txBody>
                    <a:bodyPr/>
                    <a:lstStyle/>
                    <a:p>
                      <a:pPr>
                        <a:lnSpc>
                          <a:spcPct val="115000"/>
                        </a:lnSpc>
                        <a:spcAft>
                          <a:spcPts val="0"/>
                        </a:spcAft>
                        <a:tabLst>
                          <a:tab pos="914400" algn="l"/>
                        </a:tabLst>
                      </a:pPr>
                      <a:r>
                        <a:rPr lang="kk-KZ" sz="2000" dirty="0">
                          <a:effectLst/>
                        </a:rPr>
                        <a:t>Американың Саяси және әлеуметтік ғылымдар академиясы құрылды</a:t>
                      </a:r>
                      <a:endParaRPr lang="ru-RU" sz="2000" dirty="0">
                        <a:effectLst/>
                        <a:latin typeface="Calibri"/>
                        <a:ea typeface="Calibri"/>
                        <a:cs typeface="Times New Roman"/>
                      </a:endParaRPr>
                    </a:p>
                  </a:txBody>
                  <a:tcPr marL="32642" marR="32642" marT="0" marB="0"/>
                </a:tc>
                <a:extLst>
                  <a:ext uri="{0D108BD9-81ED-4DB2-BD59-A6C34878D82A}">
                    <a16:rowId xmlns:a16="http://schemas.microsoft.com/office/drawing/2014/main" val="10003"/>
                  </a:ext>
                </a:extLst>
              </a:tr>
              <a:tr h="600604">
                <a:tc>
                  <a:txBody>
                    <a:bodyPr/>
                    <a:lstStyle/>
                    <a:p>
                      <a:pPr algn="ctr">
                        <a:lnSpc>
                          <a:spcPct val="115000"/>
                        </a:lnSpc>
                        <a:spcAft>
                          <a:spcPts val="0"/>
                        </a:spcAft>
                        <a:tabLst>
                          <a:tab pos="914400" algn="l"/>
                        </a:tabLst>
                      </a:pPr>
                      <a:r>
                        <a:rPr lang="kk-KZ" sz="2000" dirty="0">
                          <a:effectLst/>
                        </a:rPr>
                        <a:t>1903 ж. </a:t>
                      </a:r>
                      <a:endParaRPr lang="ru-RU" sz="2000" dirty="0">
                        <a:effectLst/>
                        <a:latin typeface="Calibri"/>
                        <a:ea typeface="Calibri"/>
                        <a:cs typeface="Times New Roman"/>
                      </a:endParaRPr>
                    </a:p>
                  </a:txBody>
                  <a:tcPr marL="32642" marR="32642" marT="0" marB="0"/>
                </a:tc>
                <a:tc>
                  <a:txBody>
                    <a:bodyPr/>
                    <a:lstStyle/>
                    <a:p>
                      <a:pPr>
                        <a:lnSpc>
                          <a:spcPct val="115000"/>
                        </a:lnSpc>
                        <a:spcAft>
                          <a:spcPts val="0"/>
                        </a:spcAft>
                        <a:tabLst>
                          <a:tab pos="914400" algn="l"/>
                        </a:tabLst>
                      </a:pPr>
                      <a:r>
                        <a:rPr lang="kk-KZ" sz="2000" dirty="0">
                          <a:effectLst/>
                        </a:rPr>
                        <a:t>Америкада саяси ғылымдар ассоциациясы құрылды</a:t>
                      </a:r>
                      <a:endParaRPr lang="ru-RU" sz="2000" dirty="0">
                        <a:effectLst/>
                        <a:latin typeface="Calibri"/>
                        <a:ea typeface="Calibri"/>
                        <a:cs typeface="Times New Roman"/>
                      </a:endParaRPr>
                    </a:p>
                  </a:txBody>
                  <a:tcPr marL="32642" marR="32642" marT="0" marB="0"/>
                </a:tc>
                <a:extLst>
                  <a:ext uri="{0D108BD9-81ED-4DB2-BD59-A6C34878D82A}">
                    <a16:rowId xmlns:a16="http://schemas.microsoft.com/office/drawing/2014/main" val="10004"/>
                  </a:ext>
                </a:extLst>
              </a:tr>
              <a:tr h="800805">
                <a:tc>
                  <a:txBody>
                    <a:bodyPr/>
                    <a:lstStyle/>
                    <a:p>
                      <a:pPr algn="ctr">
                        <a:lnSpc>
                          <a:spcPct val="115000"/>
                        </a:lnSpc>
                        <a:spcAft>
                          <a:spcPts val="0"/>
                        </a:spcAft>
                        <a:tabLst>
                          <a:tab pos="914400" algn="l"/>
                        </a:tabLst>
                      </a:pPr>
                      <a:r>
                        <a:rPr lang="kk-KZ" sz="2000" dirty="0" smtClean="0">
                          <a:effectLst/>
                        </a:rPr>
                        <a:t>194</a:t>
                      </a:r>
                      <a:r>
                        <a:rPr lang="en-US" sz="2000" dirty="0" smtClean="0">
                          <a:effectLst/>
                        </a:rPr>
                        <a:t>8</a:t>
                      </a:r>
                      <a:r>
                        <a:rPr lang="kk-KZ" sz="2000" dirty="0" smtClean="0">
                          <a:effectLst/>
                        </a:rPr>
                        <a:t> </a:t>
                      </a:r>
                      <a:r>
                        <a:rPr lang="kk-KZ" sz="2000" dirty="0">
                          <a:effectLst/>
                        </a:rPr>
                        <a:t>ж. </a:t>
                      </a:r>
                      <a:endParaRPr lang="ru-RU" sz="2000" dirty="0">
                        <a:effectLst/>
                        <a:latin typeface="Calibri"/>
                        <a:ea typeface="Calibri"/>
                        <a:cs typeface="Times New Roman"/>
                      </a:endParaRPr>
                    </a:p>
                  </a:txBody>
                  <a:tcPr marL="32642" marR="32642" marT="0" marB="0"/>
                </a:tc>
                <a:tc>
                  <a:txBody>
                    <a:bodyPr/>
                    <a:lstStyle/>
                    <a:p>
                      <a:pPr>
                        <a:lnSpc>
                          <a:spcPct val="115000"/>
                        </a:lnSpc>
                        <a:spcAft>
                          <a:spcPts val="0"/>
                        </a:spcAft>
                        <a:tabLst>
                          <a:tab pos="914400" algn="l"/>
                        </a:tabLst>
                      </a:pPr>
                      <a:r>
                        <a:rPr lang="kk-KZ" sz="2000" dirty="0">
                          <a:effectLst/>
                        </a:rPr>
                        <a:t>ЮНЕСКО-ның басшылығымен саяси ғылымдардың халықаралық  ассоциациясы құрылды</a:t>
                      </a:r>
                      <a:endParaRPr lang="ru-RU" sz="2000" dirty="0">
                        <a:effectLst/>
                        <a:latin typeface="Calibri"/>
                        <a:ea typeface="Calibri"/>
                        <a:cs typeface="Times New Roman"/>
                      </a:endParaRPr>
                    </a:p>
                  </a:txBody>
                  <a:tcPr marL="32642" marR="32642" marT="0" marB="0"/>
                </a:tc>
                <a:extLst>
                  <a:ext uri="{0D108BD9-81ED-4DB2-BD59-A6C34878D82A}">
                    <a16:rowId xmlns:a16="http://schemas.microsoft.com/office/drawing/2014/main" val="10005"/>
                  </a:ext>
                </a:extLst>
              </a:tr>
            </a:tbl>
          </a:graphicData>
        </a:graphic>
      </p:graphicFrame>
      <p:sp>
        <p:nvSpPr>
          <p:cNvPr id="4" name="Rectangle 1"/>
          <p:cNvSpPr>
            <a:spLocks noChangeArrowheads="1"/>
          </p:cNvSpPr>
          <p:nvPr/>
        </p:nvSpPr>
        <p:spPr bwMode="auto">
          <a:xfrm>
            <a:off x="3195638" y="2119313"/>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tab pos="914400" algn="l"/>
              </a:tabLst>
            </a:pPr>
            <a:endParaRPr kumimoji="0" lang="ru-RU" sz="1800" b="0" i="0" u="none" strike="noStrike" cap="none" normalizeH="0" baseline="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258133281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63C4E452-2AA9-4A76-9A1B-44023E887931}"/>
              </a:ext>
            </a:extLst>
          </p:cNvPr>
          <p:cNvSpPr/>
          <p:nvPr/>
        </p:nvSpPr>
        <p:spPr>
          <a:xfrm>
            <a:off x="1259632" y="2636912"/>
            <a:ext cx="7488832" cy="2576475"/>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ctr">
              <a:lnSpc>
                <a:spcPct val="150000"/>
              </a:lnSpc>
            </a:pPr>
            <a:r>
              <a:rPr lang="kk-KZ" sz="2200" dirty="0" smtClean="0">
                <a:solidFill>
                  <a:schemeClr val="tx1"/>
                </a:solidFill>
              </a:rPr>
              <a:t>Адамдарға саясаттың табиғатын, барлық қыр-</a:t>
            </a:r>
            <a:r>
              <a:rPr lang="ru-RU" sz="2200" dirty="0" smtClean="0">
                <a:solidFill>
                  <a:schemeClr val="tx1"/>
                </a:solidFill>
              </a:rPr>
              <a:t>с</a:t>
            </a:r>
            <a:r>
              <a:rPr lang="kk-KZ" sz="2200" dirty="0" smtClean="0">
                <a:solidFill>
                  <a:schemeClr val="tx1"/>
                </a:solidFill>
              </a:rPr>
              <a:t>ырын түсінуге көмектесу, олардың қазіргі қоғамдық және </a:t>
            </a:r>
            <a:r>
              <a:rPr lang="ru-RU" sz="2200" dirty="0" smtClean="0">
                <a:solidFill>
                  <a:schemeClr val="tx1"/>
                </a:solidFill>
              </a:rPr>
              <a:t>саяси </a:t>
            </a:r>
            <a:r>
              <a:rPr lang="kk-KZ" sz="2200" dirty="0" smtClean="0">
                <a:solidFill>
                  <a:schemeClr val="tx1"/>
                </a:solidFill>
              </a:rPr>
              <a:t>жүйені дұрыс түсініп, қабылдауға үйрету, қалыптасқан саяси жағдайға сәйкес, дұрыс жауап беруге  дағдыландыру</a:t>
            </a:r>
            <a:endParaRPr lang="kk-KZ" sz="2200" dirty="0">
              <a:solidFill>
                <a:schemeClr val="tx1"/>
              </a:solidFill>
            </a:endParaRPr>
          </a:p>
        </p:txBody>
      </p:sp>
      <p:sp>
        <p:nvSpPr>
          <p:cNvPr id="4" name="Заголовок 1"/>
          <p:cNvSpPr txBox="1">
            <a:spLocks/>
          </p:cNvSpPr>
          <p:nvPr/>
        </p:nvSpPr>
        <p:spPr>
          <a:xfrm>
            <a:off x="1403648" y="908720"/>
            <a:ext cx="6965245" cy="811218"/>
          </a:xfrm>
          <a:prstGeom prst="rect">
            <a:avLst/>
          </a:prstGeom>
        </p:spPr>
        <p:txBody>
          <a:bodyPr>
            <a:noAutofit/>
          </a:bodyPr>
          <a:lst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a:lstStyle>
          <a:p>
            <a:r>
              <a:rPr lang="kk-KZ" b="1" dirty="0" smtClean="0">
                <a:solidFill>
                  <a:srgbClr val="C00000"/>
                </a:solidFill>
              </a:rPr>
              <a:t>Саясаттанудың оқу пәні ретінде міндеті</a:t>
            </a:r>
            <a:endParaRPr lang="ru-RU" b="1" dirty="0">
              <a:solidFill>
                <a:srgbClr val="C00000"/>
              </a:solidFill>
            </a:endParaRPr>
          </a:p>
        </p:txBody>
      </p:sp>
    </p:spTree>
    <p:extLst>
      <p:ext uri="{BB962C8B-B14F-4D97-AF65-F5344CB8AC3E}">
        <p14:creationId xmlns:p14="http://schemas.microsoft.com/office/powerpoint/2010/main" val="175457487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DC623FAF-AB41-4474-9504-BE5F562F2C71}"/>
              </a:ext>
            </a:extLst>
          </p:cNvPr>
          <p:cNvSpPr/>
          <p:nvPr/>
        </p:nvSpPr>
        <p:spPr>
          <a:xfrm>
            <a:off x="1550879" y="3501008"/>
            <a:ext cx="7488832" cy="3074944"/>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ctr">
              <a:lnSpc>
                <a:spcPct val="150000"/>
              </a:lnSpc>
            </a:pPr>
            <a:r>
              <a:rPr lang="kk-KZ" sz="2200" b="1" i="1" dirty="0">
                <a:solidFill>
                  <a:schemeClr val="tx1"/>
                </a:solidFill>
              </a:rPr>
              <a:t>Қолданбалы саясаттану </a:t>
            </a:r>
            <a:r>
              <a:rPr lang="kk-KZ" sz="2200" i="1" dirty="0">
                <a:solidFill>
                  <a:schemeClr val="tx1"/>
                </a:solidFill>
              </a:rPr>
              <a:t>– </a:t>
            </a:r>
            <a:r>
              <a:rPr lang="kk-KZ" sz="2200" dirty="0">
                <a:solidFill>
                  <a:schemeClr val="tx1"/>
                </a:solidFill>
              </a:rPr>
              <a:t>маңызды саяси шешімдердің жобасын сараптау, партиялар мен басқа бірлестіктердің сайлау алдындағы бағдарламаларын талдау, үкіметтік дағдарыс пен халықаралық шиеленіс жағдайлардың себебін ашу</a:t>
            </a:r>
          </a:p>
        </p:txBody>
      </p:sp>
      <p:sp>
        <p:nvSpPr>
          <p:cNvPr id="3" name="Прямоугольник 2">
            <a:extLst>
              <a:ext uri="{FF2B5EF4-FFF2-40B4-BE49-F238E27FC236}">
                <a16:creationId xmlns:a16="http://schemas.microsoft.com/office/drawing/2014/main" id="{DC623FAF-AB41-4474-9504-BE5F562F2C71}"/>
              </a:ext>
            </a:extLst>
          </p:cNvPr>
          <p:cNvSpPr/>
          <p:nvPr/>
        </p:nvSpPr>
        <p:spPr>
          <a:xfrm>
            <a:off x="1547664" y="476672"/>
            <a:ext cx="7488832" cy="2576475"/>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ctr">
              <a:lnSpc>
                <a:spcPct val="150000"/>
              </a:lnSpc>
            </a:pPr>
            <a:r>
              <a:rPr lang="kk-KZ" sz="2200" b="1" i="1" dirty="0" smtClean="0">
                <a:solidFill>
                  <a:schemeClr val="tx1"/>
                </a:solidFill>
              </a:rPr>
              <a:t>Теориялық  </a:t>
            </a:r>
            <a:r>
              <a:rPr lang="kk-KZ" sz="2200" b="1" i="1" dirty="0">
                <a:solidFill>
                  <a:schemeClr val="tx1"/>
                </a:solidFill>
              </a:rPr>
              <a:t>саясаттану </a:t>
            </a:r>
            <a:r>
              <a:rPr lang="kk-KZ" sz="2200" i="1" dirty="0">
                <a:solidFill>
                  <a:schemeClr val="tx1"/>
                </a:solidFill>
              </a:rPr>
              <a:t>– </a:t>
            </a:r>
            <a:r>
              <a:rPr lang="kk-KZ" sz="2200" dirty="0" smtClean="0">
                <a:solidFill>
                  <a:schemeClr val="tx1"/>
                </a:solidFill>
              </a:rPr>
              <a:t>саясаттың мәні мен табиғатын, саяси ұғымдар мен құбылыстарды, саяси институттар мен процестерді тануға көмектеседі, адам, оғам және мемлекет арасындағы саяси қатынастарды түсіндіреді</a:t>
            </a:r>
            <a:endParaRPr lang="kk-KZ" sz="2200" dirty="0">
              <a:solidFill>
                <a:schemeClr val="tx1"/>
              </a:solidFill>
            </a:endParaRPr>
          </a:p>
        </p:txBody>
      </p:sp>
    </p:spTree>
    <p:extLst>
      <p:ext uri="{BB962C8B-B14F-4D97-AF65-F5344CB8AC3E}">
        <p14:creationId xmlns:p14="http://schemas.microsoft.com/office/powerpoint/2010/main" val="41533713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838911" y="980728"/>
            <a:ext cx="6825917" cy="2058962"/>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ctr">
              <a:lnSpc>
                <a:spcPct val="150000"/>
              </a:lnSpc>
            </a:pPr>
            <a:r>
              <a:rPr lang="kk-KZ" sz="2200" b="1" dirty="0">
                <a:solidFill>
                  <a:srgbClr val="C00000"/>
                </a:solidFill>
              </a:rPr>
              <a:t>Саясаттану (политология)</a:t>
            </a:r>
            <a:r>
              <a:rPr lang="kk-KZ" sz="2200" dirty="0">
                <a:solidFill>
                  <a:srgbClr val="C00000"/>
                </a:solidFill>
              </a:rPr>
              <a:t> </a:t>
            </a:r>
            <a:r>
              <a:rPr lang="kk-KZ" sz="2200" dirty="0">
                <a:solidFill>
                  <a:schemeClr val="tx1"/>
                </a:solidFill>
              </a:rPr>
              <a:t>сөзі ежелгі  грек тіліндегі екі сөзден тұрады:</a:t>
            </a:r>
          </a:p>
          <a:p>
            <a:pPr>
              <a:lnSpc>
                <a:spcPct val="150000"/>
              </a:lnSpc>
            </a:pPr>
            <a:r>
              <a:rPr lang="kk-KZ" sz="2200" b="1" i="1" dirty="0" smtClean="0">
                <a:solidFill>
                  <a:srgbClr val="C00000"/>
                </a:solidFill>
              </a:rPr>
              <a:t>Politia</a:t>
            </a:r>
            <a:r>
              <a:rPr lang="kk-KZ" sz="2200" dirty="0" smtClean="0">
                <a:solidFill>
                  <a:srgbClr val="C00000"/>
                </a:solidFill>
              </a:rPr>
              <a:t> </a:t>
            </a:r>
            <a:r>
              <a:rPr lang="en-US" sz="2200" dirty="0" smtClean="0"/>
              <a:t>– </a:t>
            </a:r>
            <a:r>
              <a:rPr lang="kk-KZ" sz="2200" dirty="0">
                <a:solidFill>
                  <a:schemeClr val="tx1"/>
                </a:solidFill>
              </a:rPr>
              <a:t>қала-мемлекет (полис) </a:t>
            </a:r>
          </a:p>
          <a:p>
            <a:pPr>
              <a:lnSpc>
                <a:spcPct val="150000"/>
              </a:lnSpc>
            </a:pPr>
            <a:r>
              <a:rPr lang="en-US" sz="2200" b="1" i="1" dirty="0">
                <a:solidFill>
                  <a:srgbClr val="C00000"/>
                </a:solidFill>
              </a:rPr>
              <a:t>Logos</a:t>
            </a:r>
            <a:r>
              <a:rPr lang="en-US" sz="2200" i="1" dirty="0"/>
              <a:t> </a:t>
            </a:r>
            <a:r>
              <a:rPr lang="en-US" sz="2200" i="1" dirty="0">
                <a:solidFill>
                  <a:schemeClr val="tx1"/>
                </a:solidFill>
              </a:rPr>
              <a:t>– </a:t>
            </a:r>
            <a:r>
              <a:rPr lang="kk-KZ" sz="2200" dirty="0">
                <a:solidFill>
                  <a:schemeClr val="tx1"/>
                </a:solidFill>
              </a:rPr>
              <a:t>ілім</a:t>
            </a:r>
          </a:p>
        </p:txBody>
      </p:sp>
      <p:sp>
        <p:nvSpPr>
          <p:cNvPr id="3" name="Прямоугольник 2"/>
          <p:cNvSpPr/>
          <p:nvPr/>
        </p:nvSpPr>
        <p:spPr>
          <a:xfrm>
            <a:off x="1835696" y="3717032"/>
            <a:ext cx="6912768" cy="2068643"/>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just">
              <a:lnSpc>
                <a:spcPct val="150000"/>
              </a:lnSpc>
            </a:pPr>
            <a:r>
              <a:rPr lang="kk-KZ" sz="2200" b="1" dirty="0">
                <a:solidFill>
                  <a:srgbClr val="C00000"/>
                </a:solidFill>
              </a:rPr>
              <a:t>Саясаттану</a:t>
            </a:r>
            <a:r>
              <a:rPr lang="kk-KZ" sz="2200" dirty="0">
                <a:solidFill>
                  <a:schemeClr val="accent4">
                    <a:lumMod val="75000"/>
                  </a:schemeClr>
                </a:solidFill>
              </a:rPr>
              <a:t> </a:t>
            </a:r>
            <a:r>
              <a:rPr lang="kk-KZ" sz="2200" dirty="0">
                <a:solidFill>
                  <a:schemeClr val="tx1"/>
                </a:solidFill>
              </a:rPr>
              <a:t>дегеніміз саясат туралы, саясаттың адам және қоғам арасындағы қарым-қатынастары туралы жинақталған ғылым.</a:t>
            </a:r>
          </a:p>
        </p:txBody>
      </p:sp>
    </p:spTree>
    <p:extLst>
      <p:ext uri="{BB962C8B-B14F-4D97-AF65-F5344CB8AC3E}">
        <p14:creationId xmlns:p14="http://schemas.microsoft.com/office/powerpoint/2010/main" val="371818893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907704" y="1556792"/>
            <a:ext cx="6696744" cy="3693319"/>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nSpc>
                <a:spcPct val="150000"/>
              </a:lnSpc>
            </a:pPr>
            <a:r>
              <a:rPr lang="kk-KZ" sz="2200" b="1" i="1" dirty="0">
                <a:solidFill>
                  <a:srgbClr val="C00000"/>
                </a:solidFill>
              </a:rPr>
              <a:t>Саясаттану курсының  мақсаты </a:t>
            </a:r>
            <a:r>
              <a:rPr lang="kk-KZ" sz="2200" dirty="0">
                <a:solidFill>
                  <a:schemeClr val="accent4">
                    <a:lumMod val="75000"/>
                  </a:schemeClr>
                </a:solidFill>
              </a:rPr>
              <a:t>– </a:t>
            </a:r>
            <a:r>
              <a:rPr lang="kk-KZ" sz="2200" dirty="0">
                <a:solidFill>
                  <a:schemeClr val="tx1"/>
                </a:solidFill>
              </a:rPr>
              <a:t>студенттерге қазіргі қоғамдық және саяси құрылыстың мән-мағынасын терең түсініп-білуге, адамдардың өмірінде алатын орнын, атқаратын рөлін айқындауға, оларға сан түрлі құқықтары мен бостандықтарын дұрыс пайдалануға мүмкіндік беру</a:t>
            </a:r>
            <a:r>
              <a:rPr lang="kk-KZ" sz="2400" dirty="0">
                <a:solidFill>
                  <a:schemeClr val="tx1"/>
                </a:solidFill>
              </a:rPr>
              <a:t>.</a:t>
            </a:r>
            <a:endParaRPr lang="ru-RU" sz="2400" dirty="0">
              <a:solidFill>
                <a:schemeClr val="tx1"/>
              </a:solidFill>
            </a:endParaRPr>
          </a:p>
        </p:txBody>
      </p:sp>
    </p:spTree>
    <p:extLst>
      <p:ext uri="{BB962C8B-B14F-4D97-AF65-F5344CB8AC3E}">
        <p14:creationId xmlns:p14="http://schemas.microsoft.com/office/powerpoint/2010/main" val="191593378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267744" y="1700808"/>
            <a:ext cx="6301208" cy="4154984"/>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nSpc>
                <a:spcPct val="150000"/>
              </a:lnSpc>
            </a:pPr>
            <a:r>
              <a:rPr lang="kk-KZ" sz="2200" b="1" i="1" dirty="0"/>
              <a:t>Саясаттану курсы барысында</a:t>
            </a:r>
            <a:r>
              <a:rPr lang="kk-KZ" sz="2200" dirty="0"/>
              <a:t>:</a:t>
            </a:r>
          </a:p>
          <a:p>
            <a:pPr marL="285750" indent="-285750">
              <a:lnSpc>
                <a:spcPct val="150000"/>
              </a:lnSpc>
              <a:buFont typeface="Wingdings" pitchFamily="2" charset="2"/>
              <a:buChar char="§"/>
            </a:pPr>
            <a:r>
              <a:rPr lang="kk-KZ" sz="2200" dirty="0"/>
              <a:t> студенттердің саяси санасы қалыптасады;</a:t>
            </a:r>
          </a:p>
          <a:p>
            <a:pPr marL="285750" indent="-285750">
              <a:lnSpc>
                <a:spcPct val="150000"/>
              </a:lnSpc>
              <a:buFont typeface="Wingdings" pitchFamily="2" charset="2"/>
              <a:buChar char="§"/>
            </a:pPr>
            <a:r>
              <a:rPr lang="kk-KZ" sz="2200" dirty="0"/>
              <a:t> адамзат дамуының баламалы жолдары бар екендігін түсінеді;</a:t>
            </a:r>
          </a:p>
          <a:p>
            <a:pPr marL="285750" indent="-285750">
              <a:lnSpc>
                <a:spcPct val="150000"/>
              </a:lnSpc>
              <a:buFont typeface="Wingdings" pitchFamily="2" charset="2"/>
              <a:buChar char="§"/>
            </a:pPr>
            <a:r>
              <a:rPr lang="kk-KZ" sz="2200" dirty="0"/>
              <a:t>Демократиялық саяси мәдениеттің құндылықтары мен ережелерін бойларына сіңіреді.</a:t>
            </a:r>
            <a:endParaRPr lang="ru-RU" sz="2200" dirty="0"/>
          </a:p>
        </p:txBody>
      </p:sp>
    </p:spTree>
    <p:extLst>
      <p:ext uri="{BB962C8B-B14F-4D97-AF65-F5344CB8AC3E}">
        <p14:creationId xmlns:p14="http://schemas.microsoft.com/office/powerpoint/2010/main" val="151579420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вал 1"/>
          <p:cNvSpPr/>
          <p:nvPr/>
        </p:nvSpPr>
        <p:spPr>
          <a:xfrm>
            <a:off x="2411760" y="598786"/>
            <a:ext cx="4104456" cy="914400"/>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kk-KZ" sz="3200" b="1" dirty="0">
                <a:solidFill>
                  <a:srgbClr val="C00000"/>
                </a:solidFill>
              </a:rPr>
              <a:t>САЯСАТТАНУ</a:t>
            </a:r>
            <a:endParaRPr lang="ru-RU" sz="3200" b="1" dirty="0">
              <a:solidFill>
                <a:srgbClr val="C00000"/>
              </a:solidFill>
            </a:endParaRPr>
          </a:p>
        </p:txBody>
      </p:sp>
      <p:sp>
        <p:nvSpPr>
          <p:cNvPr id="3" name="Скругленный прямоугольник 2"/>
          <p:cNvSpPr/>
          <p:nvPr/>
        </p:nvSpPr>
        <p:spPr>
          <a:xfrm>
            <a:off x="420011" y="2067428"/>
            <a:ext cx="3407438" cy="4104456"/>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kk-KZ" sz="2400" b="1" dirty="0">
                <a:solidFill>
                  <a:srgbClr val="C00000"/>
                </a:solidFill>
              </a:rPr>
              <a:t>ПӘНІ</a:t>
            </a:r>
          </a:p>
          <a:p>
            <a:pPr algn="ctr"/>
            <a:endParaRPr lang="kk-KZ" sz="2400" dirty="0">
              <a:solidFill>
                <a:schemeClr val="accent4">
                  <a:lumMod val="75000"/>
                </a:schemeClr>
              </a:solidFill>
            </a:endParaRPr>
          </a:p>
          <a:p>
            <a:pPr algn="ctr"/>
            <a:r>
              <a:rPr lang="kk-KZ" sz="2200" dirty="0">
                <a:solidFill>
                  <a:schemeClr val="tx1"/>
                </a:solidFill>
              </a:rPr>
              <a:t>Саяси биліктің қалыптасуы мен даму заңдылықтарын, оның жұмыс істеуі мен пайдалануын, түрлері мен әдіс-тәсілдерін зерттейді</a:t>
            </a:r>
            <a:endParaRPr lang="ru-RU" sz="2200" dirty="0">
              <a:solidFill>
                <a:schemeClr val="tx1"/>
              </a:solidFill>
            </a:endParaRPr>
          </a:p>
        </p:txBody>
      </p:sp>
      <p:sp>
        <p:nvSpPr>
          <p:cNvPr id="4" name="Скругленный прямоугольник 3"/>
          <p:cNvSpPr/>
          <p:nvPr/>
        </p:nvSpPr>
        <p:spPr>
          <a:xfrm>
            <a:off x="5178009" y="2060848"/>
            <a:ext cx="3168352" cy="4032448"/>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r>
              <a:rPr lang="kk-KZ" sz="2200" b="1" dirty="0" smtClean="0">
                <a:solidFill>
                  <a:srgbClr val="C00000"/>
                </a:solidFill>
              </a:rPr>
              <a:t>ОБЪЕКТ</a:t>
            </a:r>
          </a:p>
          <a:p>
            <a:endParaRPr lang="kk-KZ" sz="2200" dirty="0" smtClean="0">
              <a:solidFill>
                <a:schemeClr val="accent4">
                  <a:lumMod val="75000"/>
                </a:schemeClr>
              </a:solidFill>
            </a:endParaRPr>
          </a:p>
          <a:p>
            <a:pPr marL="285750" indent="-285750">
              <a:buFont typeface="Arial" pitchFamily="34" charset="0"/>
              <a:buChar char="•"/>
            </a:pPr>
            <a:r>
              <a:rPr lang="kk-KZ" sz="2200" dirty="0" smtClean="0">
                <a:solidFill>
                  <a:schemeClr val="tx1"/>
                </a:solidFill>
              </a:rPr>
              <a:t>Қоғамның саяси өмірі;</a:t>
            </a:r>
          </a:p>
          <a:p>
            <a:pPr marL="285750" indent="-285750">
              <a:buFont typeface="Arial" pitchFamily="34" charset="0"/>
              <a:buChar char="•"/>
            </a:pPr>
            <a:r>
              <a:rPr lang="kk-KZ" sz="2200" dirty="0" smtClean="0">
                <a:solidFill>
                  <a:schemeClr val="tx1"/>
                </a:solidFill>
              </a:rPr>
              <a:t>Саяси қатынастар;</a:t>
            </a:r>
          </a:p>
          <a:p>
            <a:pPr marL="285750" indent="-285750">
              <a:buFont typeface="Arial" pitchFamily="34" charset="0"/>
              <a:buChar char="•"/>
            </a:pPr>
            <a:r>
              <a:rPr lang="kk-KZ" sz="2200" dirty="0" smtClean="0">
                <a:solidFill>
                  <a:schemeClr val="tx1"/>
                </a:solidFill>
              </a:rPr>
              <a:t>Саяси жүйе;</a:t>
            </a:r>
          </a:p>
          <a:p>
            <a:pPr marL="285750" indent="-285750">
              <a:buFont typeface="Arial" pitchFamily="34" charset="0"/>
              <a:buChar char="•"/>
            </a:pPr>
            <a:r>
              <a:rPr lang="kk-KZ" sz="2200" dirty="0" smtClean="0">
                <a:solidFill>
                  <a:schemeClr val="tx1"/>
                </a:solidFill>
              </a:rPr>
              <a:t>Саяси мәдениет;</a:t>
            </a:r>
          </a:p>
          <a:p>
            <a:pPr marL="285750" indent="-285750">
              <a:buFont typeface="Arial" pitchFamily="34" charset="0"/>
              <a:buChar char="•"/>
            </a:pPr>
            <a:r>
              <a:rPr lang="kk-KZ" sz="2200" dirty="0" smtClean="0">
                <a:solidFill>
                  <a:schemeClr val="tx1"/>
                </a:solidFill>
              </a:rPr>
              <a:t>Саяси үрдістер</a:t>
            </a:r>
            <a:r>
              <a:rPr lang="kk-KZ" sz="2400" dirty="0" smtClean="0">
                <a:solidFill>
                  <a:schemeClr val="tx1"/>
                </a:solidFill>
              </a:rPr>
              <a:t> </a:t>
            </a:r>
            <a:endParaRPr lang="ru-RU" sz="2400" dirty="0">
              <a:solidFill>
                <a:schemeClr val="tx1"/>
              </a:solidFill>
            </a:endParaRPr>
          </a:p>
        </p:txBody>
      </p:sp>
      <p:cxnSp>
        <p:nvCxnSpPr>
          <p:cNvPr id="8" name="Прямая со стрелкой 7"/>
          <p:cNvCxnSpPr>
            <a:cxnSpLocks/>
            <a:stCxn id="2" idx="4"/>
          </p:cNvCxnSpPr>
          <p:nvPr/>
        </p:nvCxnSpPr>
        <p:spPr>
          <a:xfrm flipH="1">
            <a:off x="2123730" y="1513186"/>
            <a:ext cx="2340258" cy="51926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10" name="Прямая со стрелкой 9"/>
          <p:cNvCxnSpPr>
            <a:cxnSpLocks/>
            <a:stCxn id="2" idx="4"/>
            <a:endCxn id="4" idx="0"/>
          </p:cNvCxnSpPr>
          <p:nvPr/>
        </p:nvCxnSpPr>
        <p:spPr>
          <a:xfrm>
            <a:off x="4463988" y="1513186"/>
            <a:ext cx="2298197" cy="547662"/>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0575564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74759" y="297522"/>
            <a:ext cx="5688632" cy="1107996"/>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ctr"/>
            <a:r>
              <a:rPr lang="kk-KZ" sz="2400" b="1" dirty="0">
                <a:solidFill>
                  <a:srgbClr val="C00000"/>
                </a:solidFill>
              </a:rPr>
              <a:t>ӘДІС </a:t>
            </a:r>
            <a:r>
              <a:rPr lang="kk-KZ" sz="2400" dirty="0">
                <a:solidFill>
                  <a:srgbClr val="C00000"/>
                </a:solidFill>
              </a:rPr>
              <a:t>– зерттеу жүргізуді ұйымдастыру тәсілі</a:t>
            </a:r>
          </a:p>
          <a:p>
            <a:r>
              <a:rPr lang="kk-KZ" dirty="0">
                <a:solidFill>
                  <a:schemeClr val="accent4">
                    <a:lumMod val="75000"/>
                  </a:schemeClr>
                </a:solidFill>
              </a:rPr>
              <a:t> </a:t>
            </a:r>
            <a:endParaRPr lang="ru-RU" dirty="0"/>
          </a:p>
        </p:txBody>
      </p:sp>
      <p:sp>
        <p:nvSpPr>
          <p:cNvPr id="3" name="Прямоугольник 2"/>
          <p:cNvSpPr/>
          <p:nvPr/>
        </p:nvSpPr>
        <p:spPr>
          <a:xfrm>
            <a:off x="1115616" y="1676466"/>
            <a:ext cx="2592288" cy="62384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kk-KZ" dirty="0"/>
          </a:p>
          <a:p>
            <a:pPr algn="ctr"/>
            <a:r>
              <a:rPr lang="kk-KZ" sz="2400" dirty="0"/>
              <a:t>Салыстырмалы</a:t>
            </a:r>
          </a:p>
          <a:p>
            <a:pPr algn="ctr"/>
            <a:r>
              <a:rPr lang="kk-KZ" dirty="0"/>
              <a:t> </a:t>
            </a:r>
            <a:endParaRPr lang="ru-RU" dirty="0"/>
          </a:p>
        </p:txBody>
      </p:sp>
      <p:sp>
        <p:nvSpPr>
          <p:cNvPr id="4" name="Прямоугольник 3"/>
          <p:cNvSpPr/>
          <p:nvPr/>
        </p:nvSpPr>
        <p:spPr>
          <a:xfrm>
            <a:off x="1125699" y="2708920"/>
            <a:ext cx="2592288" cy="45720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kk-KZ" sz="2400" dirty="0"/>
              <a:t>Жүйелеу</a:t>
            </a:r>
            <a:r>
              <a:rPr lang="kk-KZ" dirty="0"/>
              <a:t>  </a:t>
            </a:r>
            <a:endParaRPr lang="ru-RU" dirty="0"/>
          </a:p>
        </p:txBody>
      </p:sp>
      <p:sp>
        <p:nvSpPr>
          <p:cNvPr id="6" name="Прямоугольник 5"/>
          <p:cNvSpPr/>
          <p:nvPr/>
        </p:nvSpPr>
        <p:spPr>
          <a:xfrm>
            <a:off x="1072102" y="3589576"/>
            <a:ext cx="2635802" cy="45720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kk-KZ" sz="2400" dirty="0"/>
              <a:t>Социологиялық  </a:t>
            </a:r>
            <a:endParaRPr lang="ru-RU" sz="2400" dirty="0"/>
          </a:p>
        </p:txBody>
      </p:sp>
      <p:sp>
        <p:nvSpPr>
          <p:cNvPr id="7" name="Прямоугольник 6"/>
          <p:cNvSpPr/>
          <p:nvPr/>
        </p:nvSpPr>
        <p:spPr>
          <a:xfrm>
            <a:off x="1105812" y="4383640"/>
            <a:ext cx="2592288" cy="45720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kk-KZ" sz="2400" dirty="0"/>
              <a:t>Тарихи </a:t>
            </a:r>
            <a:endParaRPr lang="ru-RU" sz="2400" dirty="0"/>
          </a:p>
        </p:txBody>
      </p:sp>
      <p:sp>
        <p:nvSpPr>
          <p:cNvPr id="12" name="Прямоугольник 11"/>
          <p:cNvSpPr/>
          <p:nvPr/>
        </p:nvSpPr>
        <p:spPr>
          <a:xfrm>
            <a:off x="5594123" y="3794219"/>
            <a:ext cx="2587041" cy="45720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kk-KZ" sz="2400" dirty="0"/>
              <a:t>Диалектикалық </a:t>
            </a:r>
            <a:endParaRPr lang="ru-RU" sz="2400" dirty="0"/>
          </a:p>
        </p:txBody>
      </p:sp>
      <p:sp>
        <p:nvSpPr>
          <p:cNvPr id="13" name="Прямоугольник 12"/>
          <p:cNvSpPr/>
          <p:nvPr/>
        </p:nvSpPr>
        <p:spPr>
          <a:xfrm>
            <a:off x="5580113" y="2718707"/>
            <a:ext cx="2587041" cy="45720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kk-KZ" sz="2400" dirty="0"/>
              <a:t>Нормативтік  </a:t>
            </a:r>
            <a:endParaRPr lang="ru-RU" sz="2400" dirty="0"/>
          </a:p>
        </p:txBody>
      </p:sp>
      <p:sp>
        <p:nvSpPr>
          <p:cNvPr id="14" name="Прямоугольник 13"/>
          <p:cNvSpPr/>
          <p:nvPr/>
        </p:nvSpPr>
        <p:spPr>
          <a:xfrm>
            <a:off x="5580112" y="1759787"/>
            <a:ext cx="2592288" cy="45720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kk-KZ" sz="2400" dirty="0"/>
              <a:t>Бихевиористік</a:t>
            </a:r>
            <a:r>
              <a:rPr lang="kk-KZ" dirty="0"/>
              <a:t>  </a:t>
            </a:r>
            <a:endParaRPr lang="ru-RU" dirty="0"/>
          </a:p>
        </p:txBody>
      </p:sp>
      <p:cxnSp>
        <p:nvCxnSpPr>
          <p:cNvPr id="16" name="Прямая соединительная линия 15"/>
          <p:cNvCxnSpPr>
            <a:stCxn id="2" idx="2"/>
          </p:cNvCxnSpPr>
          <p:nvPr/>
        </p:nvCxnSpPr>
        <p:spPr>
          <a:xfrm>
            <a:off x="4619075" y="1405518"/>
            <a:ext cx="0" cy="3206722"/>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8" name="Прямая со стрелкой 17"/>
          <p:cNvCxnSpPr/>
          <p:nvPr/>
        </p:nvCxnSpPr>
        <p:spPr>
          <a:xfrm flipH="1" flipV="1">
            <a:off x="3707904" y="1998453"/>
            <a:ext cx="911172" cy="1"/>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19" name="Прямая со стрелкой 18"/>
          <p:cNvCxnSpPr/>
          <p:nvPr/>
        </p:nvCxnSpPr>
        <p:spPr>
          <a:xfrm flipH="1">
            <a:off x="3686146" y="2937520"/>
            <a:ext cx="932929" cy="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20" name="Прямая со стрелкой 19"/>
          <p:cNvCxnSpPr/>
          <p:nvPr/>
        </p:nvCxnSpPr>
        <p:spPr>
          <a:xfrm flipH="1">
            <a:off x="3717987" y="3818176"/>
            <a:ext cx="901088" cy="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21" name="Прямая со стрелкой 20"/>
          <p:cNvCxnSpPr/>
          <p:nvPr/>
        </p:nvCxnSpPr>
        <p:spPr>
          <a:xfrm flipH="1">
            <a:off x="3717987" y="4612240"/>
            <a:ext cx="901089" cy="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33" name="Прямая со стрелкой 32"/>
          <p:cNvCxnSpPr>
            <a:endCxn id="14" idx="1"/>
          </p:cNvCxnSpPr>
          <p:nvPr/>
        </p:nvCxnSpPr>
        <p:spPr>
          <a:xfrm flipV="1">
            <a:off x="4619075" y="1988387"/>
            <a:ext cx="961037" cy="10067"/>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34" name="Прямая со стрелкой 33"/>
          <p:cNvCxnSpPr/>
          <p:nvPr/>
        </p:nvCxnSpPr>
        <p:spPr>
          <a:xfrm flipV="1">
            <a:off x="4619076" y="2932486"/>
            <a:ext cx="961037" cy="10067"/>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35" name="Прямая со стрелкой 34"/>
          <p:cNvCxnSpPr/>
          <p:nvPr/>
        </p:nvCxnSpPr>
        <p:spPr>
          <a:xfrm flipV="1">
            <a:off x="4619076" y="4036709"/>
            <a:ext cx="961037" cy="10067"/>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6653714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3192416" y="2396031"/>
            <a:ext cx="2819743" cy="1938992"/>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ctr"/>
            <a:endParaRPr lang="kk-KZ" sz="2400" b="1" dirty="0">
              <a:solidFill>
                <a:schemeClr val="accent4">
                  <a:lumMod val="75000"/>
                </a:schemeClr>
              </a:solidFill>
            </a:endParaRPr>
          </a:p>
          <a:p>
            <a:pPr algn="ctr"/>
            <a:r>
              <a:rPr lang="kk-KZ" sz="2400" b="1" dirty="0">
                <a:solidFill>
                  <a:srgbClr val="C00000"/>
                </a:solidFill>
              </a:rPr>
              <a:t>Саясаттанудың қызметі (функциялары)</a:t>
            </a:r>
          </a:p>
          <a:p>
            <a:pPr algn="ctr"/>
            <a:endParaRPr lang="kk-KZ" sz="2400" b="1" dirty="0">
              <a:solidFill>
                <a:schemeClr val="accent4">
                  <a:lumMod val="75000"/>
                </a:schemeClr>
              </a:solidFill>
            </a:endParaRPr>
          </a:p>
        </p:txBody>
      </p:sp>
      <p:sp>
        <p:nvSpPr>
          <p:cNvPr id="4" name="Скругленный прямоугольник 3"/>
          <p:cNvSpPr/>
          <p:nvPr/>
        </p:nvSpPr>
        <p:spPr>
          <a:xfrm>
            <a:off x="842028" y="584800"/>
            <a:ext cx="3096344" cy="914400"/>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kk-KZ" sz="2400" dirty="0"/>
              <a:t>Танымдық (гносеологиялық)</a:t>
            </a:r>
            <a:endParaRPr lang="ru-RU" sz="2400" dirty="0"/>
          </a:p>
        </p:txBody>
      </p:sp>
      <p:sp>
        <p:nvSpPr>
          <p:cNvPr id="6" name="Скругленный прямоугольник 5"/>
          <p:cNvSpPr/>
          <p:nvPr/>
        </p:nvSpPr>
        <p:spPr>
          <a:xfrm>
            <a:off x="1354846" y="5229200"/>
            <a:ext cx="2410110" cy="914400"/>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kk-KZ" sz="2400" dirty="0"/>
              <a:t>Жетілдіру </a:t>
            </a:r>
            <a:endParaRPr lang="ru-RU" sz="2400" dirty="0"/>
          </a:p>
        </p:txBody>
      </p:sp>
      <p:sp>
        <p:nvSpPr>
          <p:cNvPr id="7" name="Скругленный прямоугольник 6"/>
          <p:cNvSpPr/>
          <p:nvPr/>
        </p:nvSpPr>
        <p:spPr>
          <a:xfrm>
            <a:off x="213469" y="2908327"/>
            <a:ext cx="2410110" cy="914400"/>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kk-KZ" sz="2400" dirty="0"/>
              <a:t>Саяси әлеуметтену</a:t>
            </a:r>
            <a:endParaRPr lang="ru-RU" sz="2400" dirty="0"/>
          </a:p>
        </p:txBody>
      </p:sp>
      <p:sp>
        <p:nvSpPr>
          <p:cNvPr id="8" name="Скругленный прямоугольник 7"/>
          <p:cNvSpPr/>
          <p:nvPr/>
        </p:nvSpPr>
        <p:spPr>
          <a:xfrm>
            <a:off x="5225318" y="584800"/>
            <a:ext cx="2952328" cy="914400"/>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kk-KZ" sz="2400" dirty="0"/>
              <a:t>Бағалау (аксеологиялық)</a:t>
            </a:r>
            <a:endParaRPr lang="ru-RU" sz="2400" dirty="0"/>
          </a:p>
        </p:txBody>
      </p:sp>
      <p:sp>
        <p:nvSpPr>
          <p:cNvPr id="9" name="Скругленный прямоугольник 8"/>
          <p:cNvSpPr/>
          <p:nvPr/>
        </p:nvSpPr>
        <p:spPr>
          <a:xfrm>
            <a:off x="6580997" y="3010690"/>
            <a:ext cx="2410110" cy="914400"/>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kk-KZ" sz="2400" dirty="0"/>
              <a:t>Реттеушілік, басқару</a:t>
            </a:r>
            <a:endParaRPr lang="ru-RU" sz="2400" dirty="0"/>
          </a:p>
        </p:txBody>
      </p:sp>
      <p:sp>
        <p:nvSpPr>
          <p:cNvPr id="10" name="Скругленный прямоугольник 9"/>
          <p:cNvSpPr/>
          <p:nvPr/>
        </p:nvSpPr>
        <p:spPr>
          <a:xfrm>
            <a:off x="5767536" y="5229200"/>
            <a:ext cx="2410110" cy="914400"/>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kk-KZ" sz="2400" dirty="0"/>
              <a:t>Болжау </a:t>
            </a:r>
            <a:endParaRPr lang="ru-RU" sz="2400" dirty="0"/>
          </a:p>
        </p:txBody>
      </p:sp>
      <p:cxnSp>
        <p:nvCxnSpPr>
          <p:cNvPr id="12" name="Прямая со стрелкой 11"/>
          <p:cNvCxnSpPr>
            <a:cxnSpLocks/>
            <a:stCxn id="3" idx="0"/>
          </p:cNvCxnSpPr>
          <p:nvPr/>
        </p:nvCxnSpPr>
        <p:spPr>
          <a:xfrm flipV="1">
            <a:off x="4602288" y="1628801"/>
            <a:ext cx="2099194" cy="767230"/>
          </a:xfrm>
          <a:prstGeom prst="straightConnector1">
            <a:avLst/>
          </a:prstGeom>
          <a:ln>
            <a:tailEnd type="arrow"/>
          </a:ln>
        </p:spPr>
        <p:style>
          <a:lnRef idx="2">
            <a:schemeClr val="accent3"/>
          </a:lnRef>
          <a:fillRef idx="0">
            <a:schemeClr val="accent3"/>
          </a:fillRef>
          <a:effectRef idx="1">
            <a:schemeClr val="accent3"/>
          </a:effectRef>
          <a:fontRef idx="minor">
            <a:schemeClr val="tx1"/>
          </a:fontRef>
        </p:style>
      </p:cxnSp>
      <p:cxnSp>
        <p:nvCxnSpPr>
          <p:cNvPr id="14" name="Прямая со стрелкой 13"/>
          <p:cNvCxnSpPr/>
          <p:nvPr/>
        </p:nvCxnSpPr>
        <p:spPr>
          <a:xfrm flipH="1" flipV="1">
            <a:off x="2390200" y="1628800"/>
            <a:ext cx="2399048" cy="767232"/>
          </a:xfrm>
          <a:prstGeom prst="straightConnector1">
            <a:avLst/>
          </a:prstGeom>
          <a:ln>
            <a:tailEnd type="arrow"/>
          </a:ln>
        </p:spPr>
        <p:style>
          <a:lnRef idx="2">
            <a:schemeClr val="accent3"/>
          </a:lnRef>
          <a:fillRef idx="0">
            <a:schemeClr val="accent3"/>
          </a:fillRef>
          <a:effectRef idx="1">
            <a:schemeClr val="accent3"/>
          </a:effectRef>
          <a:fontRef idx="minor">
            <a:schemeClr val="tx1"/>
          </a:fontRef>
        </p:style>
      </p:cxnSp>
      <p:cxnSp>
        <p:nvCxnSpPr>
          <p:cNvPr id="15" name="Прямая со стрелкой 14"/>
          <p:cNvCxnSpPr/>
          <p:nvPr/>
        </p:nvCxnSpPr>
        <p:spPr>
          <a:xfrm flipV="1">
            <a:off x="6012160" y="3467890"/>
            <a:ext cx="568837" cy="1"/>
          </a:xfrm>
          <a:prstGeom prst="straightConnector1">
            <a:avLst/>
          </a:prstGeom>
          <a:ln>
            <a:tailEnd type="arrow"/>
          </a:ln>
        </p:spPr>
        <p:style>
          <a:lnRef idx="2">
            <a:schemeClr val="accent3"/>
          </a:lnRef>
          <a:fillRef idx="0">
            <a:schemeClr val="accent3"/>
          </a:fillRef>
          <a:effectRef idx="1">
            <a:schemeClr val="accent3"/>
          </a:effectRef>
          <a:fontRef idx="minor">
            <a:schemeClr val="tx1"/>
          </a:fontRef>
        </p:style>
      </p:cxnSp>
      <p:cxnSp>
        <p:nvCxnSpPr>
          <p:cNvPr id="16" name="Прямая со стрелкой 15"/>
          <p:cNvCxnSpPr/>
          <p:nvPr/>
        </p:nvCxnSpPr>
        <p:spPr>
          <a:xfrm flipH="1" flipV="1">
            <a:off x="2598289" y="3351030"/>
            <a:ext cx="761374" cy="14497"/>
          </a:xfrm>
          <a:prstGeom prst="straightConnector1">
            <a:avLst/>
          </a:prstGeom>
          <a:ln>
            <a:tailEnd type="arrow"/>
          </a:ln>
        </p:spPr>
        <p:style>
          <a:lnRef idx="2">
            <a:schemeClr val="accent3"/>
          </a:lnRef>
          <a:fillRef idx="0">
            <a:schemeClr val="accent3"/>
          </a:fillRef>
          <a:effectRef idx="1">
            <a:schemeClr val="accent3"/>
          </a:effectRef>
          <a:fontRef idx="minor">
            <a:schemeClr val="tx1"/>
          </a:fontRef>
        </p:style>
      </p:cxnSp>
      <p:cxnSp>
        <p:nvCxnSpPr>
          <p:cNvPr id="17" name="Прямая со стрелкой 16"/>
          <p:cNvCxnSpPr/>
          <p:nvPr/>
        </p:nvCxnSpPr>
        <p:spPr>
          <a:xfrm flipH="1">
            <a:off x="2786904" y="4335024"/>
            <a:ext cx="1929112" cy="902672"/>
          </a:xfrm>
          <a:prstGeom prst="straightConnector1">
            <a:avLst/>
          </a:prstGeom>
          <a:ln>
            <a:tailEnd type="arrow"/>
          </a:ln>
        </p:spPr>
        <p:style>
          <a:lnRef idx="2">
            <a:schemeClr val="accent3"/>
          </a:lnRef>
          <a:fillRef idx="0">
            <a:schemeClr val="accent3"/>
          </a:fillRef>
          <a:effectRef idx="1">
            <a:schemeClr val="accent3"/>
          </a:effectRef>
          <a:fontRef idx="minor">
            <a:schemeClr val="tx1"/>
          </a:fontRef>
        </p:style>
      </p:cxnSp>
      <p:cxnSp>
        <p:nvCxnSpPr>
          <p:cNvPr id="18" name="Прямая со стрелкой 17"/>
          <p:cNvCxnSpPr/>
          <p:nvPr/>
        </p:nvCxnSpPr>
        <p:spPr>
          <a:xfrm>
            <a:off x="4789248" y="4335023"/>
            <a:ext cx="2256575" cy="902673"/>
          </a:xfrm>
          <a:prstGeom prst="straightConnector1">
            <a:avLst/>
          </a:prstGeom>
          <a:ln>
            <a:tailEnd type="arrow"/>
          </a:ln>
        </p:spPr>
        <p:style>
          <a:lnRef idx="2">
            <a:schemeClr val="accent3"/>
          </a:lnRef>
          <a:fillRef idx="0">
            <a:schemeClr val="accent3"/>
          </a:fillRef>
          <a:effectRef idx="1">
            <a:schemeClr val="accent3"/>
          </a:effectRef>
          <a:fontRef idx="minor">
            <a:schemeClr val="tx1"/>
          </a:fontRef>
        </p:style>
      </p:cxnSp>
    </p:spTree>
    <p:extLst>
      <p:ext uri="{BB962C8B-B14F-4D97-AF65-F5344CB8AC3E}">
        <p14:creationId xmlns:p14="http://schemas.microsoft.com/office/powerpoint/2010/main" val="254592352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339752" y="372290"/>
            <a:ext cx="4104455" cy="91440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kk-KZ" sz="2400" b="1" dirty="0">
                <a:solidFill>
                  <a:srgbClr val="C00000"/>
                </a:solidFill>
              </a:rPr>
              <a:t>САЯСАТТАНУ ПАРАДИГМАЛАРЫ</a:t>
            </a:r>
            <a:endParaRPr lang="ru-RU" sz="2400" b="1" dirty="0">
              <a:solidFill>
                <a:srgbClr val="C00000"/>
              </a:solidFill>
            </a:endParaRPr>
          </a:p>
        </p:txBody>
      </p:sp>
      <p:sp>
        <p:nvSpPr>
          <p:cNvPr id="3" name="Прямоугольник 2"/>
          <p:cNvSpPr/>
          <p:nvPr/>
        </p:nvSpPr>
        <p:spPr>
          <a:xfrm>
            <a:off x="1302131" y="2089322"/>
            <a:ext cx="3096344" cy="2800767"/>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ctr"/>
            <a:r>
              <a:rPr lang="kk-KZ" sz="2200" b="1" dirty="0"/>
              <a:t>Парадигма</a:t>
            </a:r>
            <a:r>
              <a:rPr lang="kk-KZ" sz="2200" dirty="0"/>
              <a:t> (гректің </a:t>
            </a:r>
            <a:r>
              <a:rPr lang="kk-KZ" sz="2200" i="1" dirty="0"/>
              <a:t>paradeiqma</a:t>
            </a:r>
            <a:r>
              <a:rPr lang="kk-KZ" sz="2200" dirty="0"/>
              <a:t> </a:t>
            </a:r>
            <a:r>
              <a:rPr lang="en-US" sz="2200" dirty="0"/>
              <a:t>– </a:t>
            </a:r>
            <a:r>
              <a:rPr lang="ru-RU" sz="2200" dirty="0"/>
              <a:t>теория, </a:t>
            </a:r>
            <a:r>
              <a:rPr lang="kk-KZ" sz="2200" dirty="0"/>
              <a:t>үлгі деген сөзінен) – зерттелетін мәселені шешу үшін үлгі ретінде алынған теория</a:t>
            </a:r>
            <a:endParaRPr lang="ru-RU" sz="2200" dirty="0"/>
          </a:p>
        </p:txBody>
      </p:sp>
      <p:sp>
        <p:nvSpPr>
          <p:cNvPr id="4" name="Прямоугольник 3"/>
          <p:cNvSpPr/>
          <p:nvPr/>
        </p:nvSpPr>
        <p:spPr>
          <a:xfrm>
            <a:off x="4788023" y="2089322"/>
            <a:ext cx="3942183" cy="3647152"/>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marL="285750" indent="-285750">
              <a:lnSpc>
                <a:spcPct val="150000"/>
              </a:lnSpc>
              <a:buFont typeface="Wingdings" pitchFamily="2" charset="2"/>
              <a:buChar char="Ø"/>
            </a:pPr>
            <a:r>
              <a:rPr lang="kk-KZ" sz="2200" dirty="0"/>
              <a:t>Теологиялық</a:t>
            </a:r>
          </a:p>
          <a:p>
            <a:pPr marL="285750" indent="-285750">
              <a:lnSpc>
                <a:spcPct val="150000"/>
              </a:lnSpc>
              <a:buFont typeface="Wingdings" pitchFamily="2" charset="2"/>
              <a:buChar char="Ø"/>
            </a:pPr>
            <a:r>
              <a:rPr lang="kk-KZ" sz="2200" dirty="0"/>
              <a:t>Натуралистік </a:t>
            </a:r>
          </a:p>
          <a:p>
            <a:pPr marL="285750" indent="-285750">
              <a:lnSpc>
                <a:spcPct val="150000"/>
              </a:lnSpc>
              <a:buFont typeface="Wingdings" pitchFamily="2" charset="2"/>
              <a:buChar char="Ø"/>
            </a:pPr>
            <a:r>
              <a:rPr lang="kk-KZ" sz="2200" dirty="0"/>
              <a:t>Әлеуметтік </a:t>
            </a:r>
          </a:p>
          <a:p>
            <a:pPr marL="285750" indent="-285750">
              <a:lnSpc>
                <a:spcPct val="150000"/>
              </a:lnSpc>
              <a:buFont typeface="Wingdings" pitchFamily="2" charset="2"/>
              <a:buChar char="Ø"/>
            </a:pPr>
            <a:r>
              <a:rPr lang="kk-KZ" sz="2200" dirty="0"/>
              <a:t>Тиімді (рационалды)</a:t>
            </a:r>
          </a:p>
          <a:p>
            <a:pPr marL="342900" indent="-342900">
              <a:lnSpc>
                <a:spcPct val="150000"/>
              </a:lnSpc>
              <a:buFontTx/>
              <a:buChar char="-"/>
            </a:pPr>
            <a:r>
              <a:rPr lang="kk-KZ" sz="2200" dirty="0"/>
              <a:t>Жанжалдық </a:t>
            </a:r>
          </a:p>
          <a:p>
            <a:pPr marL="342900" indent="-342900">
              <a:lnSpc>
                <a:spcPct val="150000"/>
              </a:lnSpc>
              <a:buFontTx/>
              <a:buChar char="-"/>
            </a:pPr>
            <a:r>
              <a:rPr lang="kk-KZ" sz="2200" dirty="0"/>
              <a:t>Мәмілеге келу (консенсус) </a:t>
            </a:r>
            <a:endParaRPr lang="ru-RU" sz="2200" dirty="0"/>
          </a:p>
        </p:txBody>
      </p:sp>
    </p:spTree>
    <p:extLst>
      <p:ext uri="{BB962C8B-B14F-4D97-AF65-F5344CB8AC3E}">
        <p14:creationId xmlns:p14="http://schemas.microsoft.com/office/powerpoint/2010/main" val="345482528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865438D1-B0FC-40BA-98B2-E86B5127F909}"/>
              </a:ext>
            </a:extLst>
          </p:cNvPr>
          <p:cNvSpPr/>
          <p:nvPr/>
        </p:nvSpPr>
        <p:spPr>
          <a:xfrm>
            <a:off x="683568" y="1628800"/>
            <a:ext cx="2448272" cy="3816424"/>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kk-KZ" sz="2000" dirty="0"/>
              <a:t>Саясатты, билікті құдайдың құдыретімен түсіндіреді. Бұл парадигма саяси ғылым дамуның алғашқы кезеңінде пайда болған</a:t>
            </a:r>
            <a:endParaRPr lang="ru-RU" sz="2000" dirty="0"/>
          </a:p>
        </p:txBody>
      </p:sp>
      <p:sp>
        <p:nvSpPr>
          <p:cNvPr id="3" name="Стрелка: вправо 2">
            <a:extLst>
              <a:ext uri="{FF2B5EF4-FFF2-40B4-BE49-F238E27FC236}">
                <a16:creationId xmlns:a16="http://schemas.microsoft.com/office/drawing/2014/main" id="{78356ABE-7A6F-4293-ADCC-31670D14143F}"/>
              </a:ext>
            </a:extLst>
          </p:cNvPr>
          <p:cNvSpPr/>
          <p:nvPr/>
        </p:nvSpPr>
        <p:spPr>
          <a:xfrm>
            <a:off x="683568" y="620688"/>
            <a:ext cx="2448272" cy="1348728"/>
          </a:xfrm>
          <a:prstGeom prst="rightArrow">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kk-KZ" sz="2000" dirty="0"/>
              <a:t>теологиялық</a:t>
            </a:r>
          </a:p>
        </p:txBody>
      </p:sp>
      <p:sp>
        <p:nvSpPr>
          <p:cNvPr id="5" name="Прямоугольник 4">
            <a:extLst>
              <a:ext uri="{FF2B5EF4-FFF2-40B4-BE49-F238E27FC236}">
                <a16:creationId xmlns:a16="http://schemas.microsoft.com/office/drawing/2014/main" id="{9056E921-DD62-4486-ABEF-5A2309D0B82F}"/>
              </a:ext>
            </a:extLst>
          </p:cNvPr>
          <p:cNvSpPr/>
          <p:nvPr/>
        </p:nvSpPr>
        <p:spPr>
          <a:xfrm>
            <a:off x="3419872" y="2204864"/>
            <a:ext cx="2376264" cy="324036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sz="2000" dirty="0"/>
              <a:t>Саясатты географиялық ортамен, биологиялық және психологиялық ерекшеліктерімен түсіндіреді</a:t>
            </a:r>
            <a:endParaRPr lang="ru-RU" sz="2000" dirty="0"/>
          </a:p>
        </p:txBody>
      </p:sp>
      <p:sp>
        <p:nvSpPr>
          <p:cNvPr id="7" name="Прямоугольник 6">
            <a:extLst>
              <a:ext uri="{FF2B5EF4-FFF2-40B4-BE49-F238E27FC236}">
                <a16:creationId xmlns:a16="http://schemas.microsoft.com/office/drawing/2014/main" id="{7074CC94-693C-481E-8B69-3A8EB5384162}"/>
              </a:ext>
            </a:extLst>
          </p:cNvPr>
          <p:cNvSpPr/>
          <p:nvPr/>
        </p:nvSpPr>
        <p:spPr>
          <a:xfrm>
            <a:off x="6012160" y="2996952"/>
            <a:ext cx="2232248" cy="2448272"/>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kk-KZ" sz="2000" dirty="0">
                <a:solidFill>
                  <a:schemeClr val="bg1"/>
                </a:solidFill>
              </a:rPr>
              <a:t>Саясаттың пайда болуын әлеуметтік факторлармен түсіндіреді (экономикалық)</a:t>
            </a:r>
            <a:endParaRPr lang="ru-RU" sz="2000" dirty="0">
              <a:solidFill>
                <a:schemeClr val="bg1"/>
              </a:solidFill>
            </a:endParaRPr>
          </a:p>
        </p:txBody>
      </p:sp>
      <p:sp>
        <p:nvSpPr>
          <p:cNvPr id="8" name="Стрелка: вправо 7">
            <a:extLst>
              <a:ext uri="{FF2B5EF4-FFF2-40B4-BE49-F238E27FC236}">
                <a16:creationId xmlns:a16="http://schemas.microsoft.com/office/drawing/2014/main" id="{676532F8-AB6D-44D7-9FA5-597BD3E8FF70}"/>
              </a:ext>
            </a:extLst>
          </p:cNvPr>
          <p:cNvSpPr/>
          <p:nvPr/>
        </p:nvSpPr>
        <p:spPr>
          <a:xfrm>
            <a:off x="3419872" y="1268760"/>
            <a:ext cx="2376264" cy="1204712"/>
          </a:xfrm>
          <a:prstGeom prst="rightArrow">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kk-KZ" sz="2000" dirty="0"/>
              <a:t>натуралистік</a:t>
            </a:r>
          </a:p>
        </p:txBody>
      </p:sp>
      <p:sp>
        <p:nvSpPr>
          <p:cNvPr id="9" name="Стрелка: вправо 8">
            <a:extLst>
              <a:ext uri="{FF2B5EF4-FFF2-40B4-BE49-F238E27FC236}">
                <a16:creationId xmlns:a16="http://schemas.microsoft.com/office/drawing/2014/main" id="{C611D4C4-0723-495A-890A-E3FB3B60279A}"/>
              </a:ext>
            </a:extLst>
          </p:cNvPr>
          <p:cNvSpPr/>
          <p:nvPr/>
        </p:nvSpPr>
        <p:spPr>
          <a:xfrm>
            <a:off x="6012160" y="2060848"/>
            <a:ext cx="2304256" cy="1276720"/>
          </a:xfrm>
          <a:prstGeom prst="rightArrow">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kk-KZ" sz="2000" dirty="0"/>
              <a:t>әлеуметтік</a:t>
            </a:r>
          </a:p>
        </p:txBody>
      </p:sp>
    </p:spTree>
    <p:extLst>
      <p:ext uri="{BB962C8B-B14F-4D97-AF65-F5344CB8AC3E}">
        <p14:creationId xmlns:p14="http://schemas.microsoft.com/office/powerpoint/2010/main" val="32816399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D81728A5-5815-47FE-B3FA-98D8F6290A3D}"/>
              </a:ext>
            </a:extLst>
          </p:cNvPr>
          <p:cNvSpPr/>
          <p:nvPr/>
        </p:nvSpPr>
        <p:spPr>
          <a:xfrm>
            <a:off x="611560" y="1628800"/>
            <a:ext cx="2520280" cy="3816424"/>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kk-KZ" sz="2000" dirty="0"/>
              <a:t>Саясатты оның өз ішіндегі себептермен, қасиеттермен, элементтермен түсіндіреді.</a:t>
            </a:r>
            <a:endParaRPr lang="ru-RU" sz="2000" dirty="0"/>
          </a:p>
        </p:txBody>
      </p:sp>
      <p:sp>
        <p:nvSpPr>
          <p:cNvPr id="3" name="Стрелка: вправо 2">
            <a:extLst>
              <a:ext uri="{FF2B5EF4-FFF2-40B4-BE49-F238E27FC236}">
                <a16:creationId xmlns:a16="http://schemas.microsoft.com/office/drawing/2014/main" id="{97AD02BB-2844-4BC8-BCFB-FDD05A4778E7}"/>
              </a:ext>
            </a:extLst>
          </p:cNvPr>
          <p:cNvSpPr/>
          <p:nvPr/>
        </p:nvSpPr>
        <p:spPr>
          <a:xfrm>
            <a:off x="611560" y="620688"/>
            <a:ext cx="2520280" cy="1348728"/>
          </a:xfrm>
          <a:prstGeom prst="rightArrow">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kk-KZ" sz="2000" dirty="0"/>
              <a:t>Рационалдық </a:t>
            </a:r>
          </a:p>
        </p:txBody>
      </p:sp>
      <p:sp>
        <p:nvSpPr>
          <p:cNvPr id="4" name="Прямоугольник 3">
            <a:extLst>
              <a:ext uri="{FF2B5EF4-FFF2-40B4-BE49-F238E27FC236}">
                <a16:creationId xmlns:a16="http://schemas.microsoft.com/office/drawing/2014/main" id="{39B0F892-2DC1-4F37-A63C-2E6901F86564}"/>
              </a:ext>
            </a:extLst>
          </p:cNvPr>
          <p:cNvSpPr/>
          <p:nvPr/>
        </p:nvSpPr>
        <p:spPr>
          <a:xfrm>
            <a:off x="4572000" y="4077072"/>
            <a:ext cx="3744416" cy="2277475"/>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kk-KZ" sz="2000" dirty="0"/>
              <a:t>Саяси мәселелерді шешуге күш қолдануға, қоғамның революциялық жолмен дамуына қарсы. Барлық мәселені мәмілеге келу арқылы шешуге болады деп санайды</a:t>
            </a:r>
            <a:endParaRPr lang="ru-RU" sz="2000" dirty="0"/>
          </a:p>
        </p:txBody>
      </p:sp>
      <p:sp>
        <p:nvSpPr>
          <p:cNvPr id="5" name="Прямоугольник 4">
            <a:extLst>
              <a:ext uri="{FF2B5EF4-FFF2-40B4-BE49-F238E27FC236}">
                <a16:creationId xmlns:a16="http://schemas.microsoft.com/office/drawing/2014/main" id="{AC6C9338-19D5-4396-BF2B-27E5FA86C2BB}"/>
              </a:ext>
            </a:extLst>
          </p:cNvPr>
          <p:cNvSpPr/>
          <p:nvPr/>
        </p:nvSpPr>
        <p:spPr>
          <a:xfrm>
            <a:off x="4572000" y="980728"/>
            <a:ext cx="3744416" cy="2088232"/>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kk-KZ" sz="2000" dirty="0"/>
              <a:t>Саяси өмірге дау-жанжал, шиеленістер шешуші рөл атқарады</a:t>
            </a:r>
            <a:endParaRPr lang="ru-RU" sz="2000" dirty="0"/>
          </a:p>
        </p:txBody>
      </p:sp>
      <p:cxnSp>
        <p:nvCxnSpPr>
          <p:cNvPr id="7" name="Прямая со стрелкой 6">
            <a:extLst>
              <a:ext uri="{FF2B5EF4-FFF2-40B4-BE49-F238E27FC236}">
                <a16:creationId xmlns:a16="http://schemas.microsoft.com/office/drawing/2014/main" id="{EE809011-38E9-41A2-89D9-FBAC891CC325}"/>
              </a:ext>
            </a:extLst>
          </p:cNvPr>
          <p:cNvCxnSpPr>
            <a:stCxn id="2" idx="3"/>
            <a:endCxn id="5" idx="1"/>
          </p:cNvCxnSpPr>
          <p:nvPr/>
        </p:nvCxnSpPr>
        <p:spPr>
          <a:xfrm flipV="1">
            <a:off x="3131840" y="2024844"/>
            <a:ext cx="1440160" cy="1512168"/>
          </a:xfrm>
          <a:prstGeom prst="straightConnector1">
            <a:avLst/>
          </a:prstGeom>
          <a:ln w="57150">
            <a:tailEnd type="triangle"/>
          </a:ln>
        </p:spPr>
        <p:style>
          <a:lnRef idx="3">
            <a:schemeClr val="dk1"/>
          </a:lnRef>
          <a:fillRef idx="0">
            <a:schemeClr val="dk1"/>
          </a:fillRef>
          <a:effectRef idx="2">
            <a:schemeClr val="dk1"/>
          </a:effectRef>
          <a:fontRef idx="minor">
            <a:schemeClr val="tx1"/>
          </a:fontRef>
        </p:style>
      </p:cxnSp>
      <p:cxnSp>
        <p:nvCxnSpPr>
          <p:cNvPr id="8" name="Прямая со стрелкой 7">
            <a:extLst>
              <a:ext uri="{FF2B5EF4-FFF2-40B4-BE49-F238E27FC236}">
                <a16:creationId xmlns:a16="http://schemas.microsoft.com/office/drawing/2014/main" id="{5DE7F435-C67D-4292-8CFB-4684E6C2B1F4}"/>
              </a:ext>
            </a:extLst>
          </p:cNvPr>
          <p:cNvCxnSpPr>
            <a:cxnSpLocks/>
            <a:stCxn id="2" idx="3"/>
            <a:endCxn id="4" idx="1"/>
          </p:cNvCxnSpPr>
          <p:nvPr/>
        </p:nvCxnSpPr>
        <p:spPr>
          <a:xfrm>
            <a:off x="3131840" y="3537012"/>
            <a:ext cx="1440160" cy="1678798"/>
          </a:xfrm>
          <a:prstGeom prst="straightConnector1">
            <a:avLst/>
          </a:prstGeom>
          <a:ln w="57150">
            <a:tailEnd type="triangle"/>
          </a:ln>
        </p:spPr>
        <p:style>
          <a:lnRef idx="3">
            <a:schemeClr val="dk1"/>
          </a:lnRef>
          <a:fillRef idx="0">
            <a:schemeClr val="dk1"/>
          </a:fillRef>
          <a:effectRef idx="2">
            <a:schemeClr val="dk1"/>
          </a:effectRef>
          <a:fontRef idx="minor">
            <a:schemeClr val="tx1"/>
          </a:fontRef>
        </p:style>
      </p:cxnSp>
      <p:sp>
        <p:nvSpPr>
          <p:cNvPr id="12" name="Стрелка: вправо 11">
            <a:extLst>
              <a:ext uri="{FF2B5EF4-FFF2-40B4-BE49-F238E27FC236}">
                <a16:creationId xmlns:a16="http://schemas.microsoft.com/office/drawing/2014/main" id="{154DB873-58AC-41B8-A21E-702001C8B46B}"/>
              </a:ext>
            </a:extLst>
          </p:cNvPr>
          <p:cNvSpPr/>
          <p:nvPr/>
        </p:nvSpPr>
        <p:spPr>
          <a:xfrm>
            <a:off x="4572000" y="3068960"/>
            <a:ext cx="3888432" cy="1348728"/>
          </a:xfrm>
          <a:prstGeom prst="rightArrow">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kk-KZ" sz="2000" dirty="0"/>
              <a:t>Мәмілеге келу (консенсус) </a:t>
            </a:r>
          </a:p>
        </p:txBody>
      </p:sp>
      <p:sp>
        <p:nvSpPr>
          <p:cNvPr id="13" name="Стрелка: вправо 12">
            <a:extLst>
              <a:ext uri="{FF2B5EF4-FFF2-40B4-BE49-F238E27FC236}">
                <a16:creationId xmlns:a16="http://schemas.microsoft.com/office/drawing/2014/main" id="{CE86F847-8FCA-4334-831D-31C1557BED58}"/>
              </a:ext>
            </a:extLst>
          </p:cNvPr>
          <p:cNvSpPr/>
          <p:nvPr/>
        </p:nvSpPr>
        <p:spPr>
          <a:xfrm>
            <a:off x="4572000" y="0"/>
            <a:ext cx="3744416" cy="1348728"/>
          </a:xfrm>
          <a:prstGeom prst="rightArrow">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kk-KZ" sz="2000" dirty="0"/>
              <a:t>Жанжалдық </a:t>
            </a:r>
          </a:p>
        </p:txBody>
      </p:sp>
    </p:spTree>
    <p:extLst>
      <p:ext uri="{BB962C8B-B14F-4D97-AF65-F5344CB8AC3E}">
        <p14:creationId xmlns:p14="http://schemas.microsoft.com/office/powerpoint/2010/main" val="397786127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вал 2"/>
          <p:cNvSpPr/>
          <p:nvPr/>
        </p:nvSpPr>
        <p:spPr>
          <a:xfrm>
            <a:off x="2997674" y="2924944"/>
            <a:ext cx="3133152" cy="914400"/>
          </a:xfrm>
          <a:prstGeom prst="ellips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ru-RU" sz="2400" dirty="0"/>
              <a:t>САЯСАТТАНУ</a:t>
            </a:r>
          </a:p>
        </p:txBody>
      </p:sp>
      <p:sp>
        <p:nvSpPr>
          <p:cNvPr id="4" name="Прямоугольник 3"/>
          <p:cNvSpPr/>
          <p:nvPr/>
        </p:nvSpPr>
        <p:spPr>
          <a:xfrm>
            <a:off x="3275856" y="718525"/>
            <a:ext cx="2253028" cy="76625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sz="2400" dirty="0"/>
              <a:t>э</a:t>
            </a:r>
            <a:r>
              <a:rPr lang="kk-KZ" sz="2400" dirty="0" smtClean="0"/>
              <a:t>кономикалық</a:t>
            </a:r>
            <a:r>
              <a:rPr lang="ru-RU" sz="2400" dirty="0" smtClean="0"/>
              <a:t> </a:t>
            </a:r>
            <a:r>
              <a:rPr lang="ru-RU" sz="2400" dirty="0"/>
              <a:t>теория</a:t>
            </a:r>
          </a:p>
        </p:txBody>
      </p:sp>
      <p:sp>
        <p:nvSpPr>
          <p:cNvPr id="5" name="Прямоугольник 4"/>
          <p:cNvSpPr/>
          <p:nvPr/>
        </p:nvSpPr>
        <p:spPr>
          <a:xfrm>
            <a:off x="971600" y="1227832"/>
            <a:ext cx="1944216" cy="76625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sz="2400" dirty="0"/>
              <a:t>этнография</a:t>
            </a:r>
            <a:endParaRPr lang="ru-RU" sz="2400" dirty="0"/>
          </a:p>
        </p:txBody>
      </p:sp>
      <p:sp>
        <p:nvSpPr>
          <p:cNvPr id="6" name="Прямоугольник 5"/>
          <p:cNvSpPr/>
          <p:nvPr/>
        </p:nvSpPr>
        <p:spPr>
          <a:xfrm>
            <a:off x="5925618" y="1227832"/>
            <a:ext cx="1944216" cy="76625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sz="2400" dirty="0"/>
              <a:t>құқық</a:t>
            </a:r>
            <a:endParaRPr lang="ru-RU" sz="2400" dirty="0"/>
          </a:p>
        </p:txBody>
      </p:sp>
      <p:sp>
        <p:nvSpPr>
          <p:cNvPr id="7" name="Прямоугольник 6"/>
          <p:cNvSpPr/>
          <p:nvPr/>
        </p:nvSpPr>
        <p:spPr>
          <a:xfrm>
            <a:off x="6948264" y="2644988"/>
            <a:ext cx="1944216" cy="76625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sz="2400" dirty="0"/>
              <a:t>философи</a:t>
            </a:r>
            <a:r>
              <a:rPr lang="kk-KZ" dirty="0"/>
              <a:t>я</a:t>
            </a:r>
            <a:endParaRPr lang="ru-RU" dirty="0"/>
          </a:p>
        </p:txBody>
      </p:sp>
      <p:sp>
        <p:nvSpPr>
          <p:cNvPr id="8" name="Прямоугольник 7"/>
          <p:cNvSpPr/>
          <p:nvPr/>
        </p:nvSpPr>
        <p:spPr>
          <a:xfrm>
            <a:off x="251520" y="2615885"/>
            <a:ext cx="1944216" cy="76625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sz="2400" dirty="0"/>
              <a:t>әлеуметтану</a:t>
            </a:r>
            <a:endParaRPr lang="ru-RU" sz="2400" dirty="0"/>
          </a:p>
        </p:txBody>
      </p:sp>
      <p:sp>
        <p:nvSpPr>
          <p:cNvPr id="9" name="Прямоугольник 8"/>
          <p:cNvSpPr/>
          <p:nvPr/>
        </p:nvSpPr>
        <p:spPr>
          <a:xfrm>
            <a:off x="1069982" y="4611414"/>
            <a:ext cx="1944216" cy="76625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sz="2400" dirty="0"/>
              <a:t>тарих</a:t>
            </a:r>
            <a:endParaRPr lang="ru-RU" sz="2400" dirty="0"/>
          </a:p>
        </p:txBody>
      </p:sp>
      <p:sp>
        <p:nvSpPr>
          <p:cNvPr id="10" name="Прямоугольник 9"/>
          <p:cNvSpPr/>
          <p:nvPr/>
        </p:nvSpPr>
        <p:spPr>
          <a:xfrm>
            <a:off x="6588224" y="4653136"/>
            <a:ext cx="1944216" cy="76625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sz="2400" dirty="0"/>
              <a:t>психология</a:t>
            </a:r>
            <a:endParaRPr lang="ru-RU" sz="2400" dirty="0"/>
          </a:p>
        </p:txBody>
      </p:sp>
      <p:sp>
        <p:nvSpPr>
          <p:cNvPr id="11" name="Прямоугольник 10"/>
          <p:cNvSpPr/>
          <p:nvPr/>
        </p:nvSpPr>
        <p:spPr>
          <a:xfrm>
            <a:off x="3994394" y="5517232"/>
            <a:ext cx="1944216" cy="76625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sz="2400" dirty="0"/>
              <a:t>с</a:t>
            </a:r>
            <a:r>
              <a:rPr lang="kk-KZ" sz="2400" dirty="0" smtClean="0"/>
              <a:t>аяси </a:t>
            </a:r>
            <a:r>
              <a:rPr lang="kk-KZ" sz="2400" dirty="0"/>
              <a:t>география</a:t>
            </a:r>
            <a:endParaRPr lang="ru-RU" sz="2400" dirty="0"/>
          </a:p>
        </p:txBody>
      </p:sp>
      <p:cxnSp>
        <p:nvCxnSpPr>
          <p:cNvPr id="13" name="Прямая со стрелкой 12"/>
          <p:cNvCxnSpPr/>
          <p:nvPr/>
        </p:nvCxnSpPr>
        <p:spPr>
          <a:xfrm flipH="1" flipV="1">
            <a:off x="4586699" y="1637184"/>
            <a:ext cx="82660" cy="128776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5" name="Прямая со стрелкой 14"/>
          <p:cNvCxnSpPr>
            <a:stCxn id="3" idx="7"/>
          </p:cNvCxnSpPr>
          <p:nvPr/>
        </p:nvCxnSpPr>
        <p:spPr>
          <a:xfrm flipV="1">
            <a:off x="5671987" y="2032287"/>
            <a:ext cx="628205" cy="102656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7" name="Прямая со стрелкой 16"/>
          <p:cNvCxnSpPr/>
          <p:nvPr/>
        </p:nvCxnSpPr>
        <p:spPr>
          <a:xfrm flipV="1">
            <a:off x="5946174" y="3022796"/>
            <a:ext cx="966086" cy="388451"/>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8" name="Прямая со стрелкой 17"/>
          <p:cNvCxnSpPr/>
          <p:nvPr/>
        </p:nvCxnSpPr>
        <p:spPr>
          <a:xfrm flipH="1" flipV="1">
            <a:off x="2699793" y="2032287"/>
            <a:ext cx="1152128" cy="102656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3" name="Прямая со стрелкой 22"/>
          <p:cNvCxnSpPr>
            <a:stCxn id="3" idx="2"/>
          </p:cNvCxnSpPr>
          <p:nvPr/>
        </p:nvCxnSpPr>
        <p:spPr>
          <a:xfrm flipH="1" flipV="1">
            <a:off x="2195736" y="2973914"/>
            <a:ext cx="801938" cy="40823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5" name="Прямая со стрелкой 24"/>
          <p:cNvCxnSpPr/>
          <p:nvPr/>
        </p:nvCxnSpPr>
        <p:spPr>
          <a:xfrm flipH="1">
            <a:off x="2997674" y="3839344"/>
            <a:ext cx="1214286" cy="11552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7" name="Прямая со стрелкой 26"/>
          <p:cNvCxnSpPr/>
          <p:nvPr/>
        </p:nvCxnSpPr>
        <p:spPr>
          <a:xfrm>
            <a:off x="4948225" y="3839344"/>
            <a:ext cx="18277" cy="167788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9" name="Прямая со стрелкой 28"/>
          <p:cNvCxnSpPr/>
          <p:nvPr/>
        </p:nvCxnSpPr>
        <p:spPr>
          <a:xfrm>
            <a:off x="5592156" y="3765182"/>
            <a:ext cx="1644140" cy="910275"/>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407983877"/>
      </p:ext>
    </p:extLst>
  </p:cSld>
  <p:clrMapOvr>
    <a:masterClrMapping/>
  </p:clrMapOvr>
  <p:timing>
    <p:tnLst>
      <p:par>
        <p:cTn id="1" dur="indefinite" restart="never" nodeType="tmRoot"/>
      </p:par>
    </p:tnLst>
  </p:timing>
</p:sld>
</file>

<file path=ppt/theme/theme1.xml><?xml version="1.0" encoding="utf-8"?>
<a:theme xmlns:a="http://schemas.openxmlformats.org/drawingml/2006/main" name="Легкий дым">
  <a:themeElements>
    <a:clrScheme name="Легкий дым">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Легкий дым">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Легкий дым">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Wisp</Template>
  <TotalTime>1692</TotalTime>
  <Words>1180</Words>
  <Application>Microsoft Office PowerPoint</Application>
  <PresentationFormat>Экран (4:3)</PresentationFormat>
  <Paragraphs>227</Paragraphs>
  <Slides>20</Slides>
  <Notes>11</Notes>
  <HiddenSlides>0</HiddenSlides>
  <MMClips>0</MMClips>
  <ScaleCrop>false</ScaleCrop>
  <HeadingPairs>
    <vt:vector size="6" baseType="variant">
      <vt:variant>
        <vt:lpstr>Использованные шрифты</vt:lpstr>
      </vt:variant>
      <vt:variant>
        <vt:i4>6</vt:i4>
      </vt:variant>
      <vt:variant>
        <vt:lpstr>Тема</vt:lpstr>
      </vt:variant>
      <vt:variant>
        <vt:i4>1</vt:i4>
      </vt:variant>
      <vt:variant>
        <vt:lpstr>Заголовки слайдов</vt:lpstr>
      </vt:variant>
      <vt:variant>
        <vt:i4>20</vt:i4>
      </vt:variant>
    </vt:vector>
  </HeadingPairs>
  <TitlesOfParts>
    <vt:vector size="27" baseType="lpstr">
      <vt:lpstr>Arial</vt:lpstr>
      <vt:lpstr>Calibri</vt:lpstr>
      <vt:lpstr>Century Gothic</vt:lpstr>
      <vt:lpstr>Times New Roman</vt:lpstr>
      <vt:lpstr>Wingdings</vt:lpstr>
      <vt:lpstr>Wingdings 3</vt:lpstr>
      <vt:lpstr>Легкий дым</vt:lpstr>
      <vt:lpstr>Саясаттану ғылым және оқу пәні ретінде</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Саясаттанудың пән ретінде қалыптасуы</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Саясаттану ғылым және оқу пәні ретінде</dc:title>
  <dc:creator>User</dc:creator>
  <cp:lastModifiedBy>Раушан Кайсановна</cp:lastModifiedBy>
  <cp:revision>65</cp:revision>
  <dcterms:created xsi:type="dcterms:W3CDTF">2020-07-09T09:35:57Z</dcterms:created>
  <dcterms:modified xsi:type="dcterms:W3CDTF">2024-01-21T14:04:02Z</dcterms:modified>
</cp:coreProperties>
</file>